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4" r:id="rId3"/>
    <p:sldId id="297" r:id="rId4"/>
    <p:sldId id="339" r:id="rId5"/>
    <p:sldId id="319" r:id="rId6"/>
    <p:sldId id="351" r:id="rId7"/>
    <p:sldId id="303" r:id="rId8"/>
    <p:sldId id="331" r:id="rId9"/>
    <p:sldId id="304" r:id="rId10"/>
    <p:sldId id="311" r:id="rId11"/>
    <p:sldId id="293" r:id="rId12"/>
    <p:sldId id="340" r:id="rId13"/>
    <p:sldId id="301" r:id="rId14"/>
    <p:sldId id="314" r:id="rId15"/>
    <p:sldId id="328" r:id="rId16"/>
    <p:sldId id="268" r:id="rId17"/>
    <p:sldId id="273" r:id="rId18"/>
    <p:sldId id="274" r:id="rId19"/>
    <p:sldId id="332" r:id="rId20"/>
    <p:sldId id="267" r:id="rId21"/>
    <p:sldId id="288" r:id="rId22"/>
    <p:sldId id="348" r:id="rId23"/>
    <p:sldId id="286" r:id="rId24"/>
    <p:sldId id="347" r:id="rId25"/>
    <p:sldId id="316" r:id="rId26"/>
    <p:sldId id="313" r:id="rId27"/>
    <p:sldId id="290" r:id="rId28"/>
    <p:sldId id="298" r:id="rId29"/>
    <p:sldId id="343" r:id="rId30"/>
    <p:sldId id="310" r:id="rId31"/>
    <p:sldId id="329" r:id="rId32"/>
    <p:sldId id="330" r:id="rId33"/>
    <p:sldId id="353" r:id="rId34"/>
    <p:sldId id="308" r:id="rId35"/>
    <p:sldId id="309" r:id="rId36"/>
    <p:sldId id="345" r:id="rId37"/>
    <p:sldId id="344" r:id="rId38"/>
    <p:sldId id="334" r:id="rId39"/>
    <p:sldId id="321" r:id="rId40"/>
    <p:sldId id="307" r:id="rId41"/>
    <p:sldId id="350" r:id="rId42"/>
    <p:sldId id="349" r:id="rId43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3"/>
    <a:srgbClr val="E95652"/>
    <a:srgbClr val="FFFFD9"/>
    <a:srgbClr val="F2F7FC"/>
    <a:srgbClr val="FF3300"/>
    <a:srgbClr val="EAFAEC"/>
    <a:srgbClr val="FDE8CF"/>
    <a:srgbClr val="F8F8F8"/>
    <a:srgbClr val="FEF3E6"/>
    <a:srgbClr val="FFE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4E99A-B156-49EC-9811-1C56E00ECC14}" v="1219" dt="2025-09-26T03:33:25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9" autoAdjust="0"/>
    <p:restoredTop sz="87200" autoAdjust="0"/>
  </p:normalViewPr>
  <p:slideViewPr>
    <p:cSldViewPr snapToGrid="0">
      <p:cViewPr varScale="1">
        <p:scale>
          <a:sx n="98" d="100"/>
          <a:sy n="98" d="100"/>
        </p:scale>
        <p:origin x="90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4541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B09AB1-E84A-5B9E-E286-67494C98F9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DC1FE-D316-3F0A-D551-B413EAC75F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DE4D-3BDB-489C-8650-C210FBF5570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EAE50-1692-6894-CD92-36135D403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EC0C-357B-3FBF-8B25-8B24A97731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48BAC-853E-4D31-BE9B-6731B1674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6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619364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>
              <a:defRPr sz="1500"/>
            </a:lvl1pPr>
          </a:lstStyle>
          <a:p>
            <a:fld id="{59D1E3E3-F7E5-4D26-BCE5-1E8DBAC4B1AA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334" tIns="56167" rIns="112334" bIns="561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r">
              <a:defRPr sz="1500"/>
            </a:lvl1pPr>
          </a:lstStyle>
          <a:p>
            <a:fld id="{C04F54E5-6730-4F6F-80F0-BE59B096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71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5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9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0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57D-6387-82C7-02D2-4C058ADA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8D179-590F-A38A-53B7-F508D2D8A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DBCF6-77C1-49C6-7E62-F96EEC987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BD978-C350-7A03-712A-4E33D426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77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9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1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2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4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3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6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7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5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EC55-60ED-A15C-0026-23953B8A9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58017-817E-32CD-352D-7889EF40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3DF99-7E06-E683-60E4-AFA869A3D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8A3B-12DB-DE76-A4A4-9640BC0B8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6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4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F54E5-6730-4F6F-80F0-BE59B09622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8A63-FED7-D6D3-24B9-5733498A1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77231-90EF-7E53-CA59-A14D78519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392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02D5-4DFC-15DE-B82D-DD63186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352B-BA5B-4A1D-AB49-5E743908BE91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D2F2-171D-A3B3-8371-A8E183DD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2B0AF-91ED-FA64-15AE-41F661D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7EDE-6E26-FDED-61BC-C755F2D9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2D71F-0E76-0A1F-9E96-C3B964329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1C78B-0D60-59A1-9228-53C06A5B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32DB-E79B-4763-868D-383441D6F614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A491-0600-FBB3-07D9-96F91728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FDEFF-1ABE-7287-7AD6-8661B321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56929-5CDE-A1BA-6BE6-180D29688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C1942-AD47-487D-5032-C8279B077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65CE2-C105-8A33-4295-D92A184F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7544-3EB1-47BD-A462-F9BF7255A2BF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4D71-89D2-455C-4249-9272377F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0B1EE-04C9-E5D9-B6F3-B5783AF6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A861-D3FE-F3C2-D2F4-93C0DB4E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0DBC-9186-E42D-E5CB-91EBCC91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7867E-9436-0D03-CCEB-7E486ECE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25C9-3C83-41D4-A617-4432F1E1E972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02478-625C-F954-A0A6-A804A8D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5E48E-C07A-B219-75DA-6AFABAC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6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FF79-C977-BD4F-FA2C-ED3A9EEA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FE4EA-80A7-35CB-2C26-275621FF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D5A0-B6DA-D957-BD62-5CFAC1ED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C305-8E6B-457E-A3B0-A4C40E8A9C4F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98134-BA8D-88D4-9E45-FFE97584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B0C1-2145-78EF-E25A-989F1A86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5386-3DB7-B5A7-451E-0C0E0A16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CC1E-9D41-A6B4-725C-1F3D43042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9764"/>
            <a:ext cx="5181600" cy="508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5C817-47AC-BBEC-DE72-B14433FBC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9764"/>
            <a:ext cx="5181600" cy="508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6024C-E0EC-4A22-A797-72D5771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D47D-A168-4B92-9A98-D5AA5A6A1FDF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52CCC-D1F7-3952-5F36-23FC1085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3A3C8-F563-ABDA-4644-E8C8FAF3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C6AC-CDA0-2F25-188A-DA1A801F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6776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ED337-E71A-8954-B8E7-15197AF85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797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9548E-4B94-A0FB-FE20-C2A29009F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3619"/>
            <a:ext cx="5157787" cy="438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9A305-8520-18B0-9F30-75FF82ADE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797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338DB-206C-E661-EA7A-360A3F95C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3619"/>
            <a:ext cx="5183188" cy="438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64C8-501B-0D1B-E94B-8282405F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D965-401A-4C58-98FA-D36449B4F26B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999FF-B9DA-133D-2366-CD183611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ED047-D2B1-B4A4-811F-CF114C86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AFC3-5C5F-FAAC-F2DA-290F18E5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2C51E-C26E-0C0A-DF21-267ADF67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F2452-2226-43C0-A947-ED475BAE0B81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78C68-4927-E680-B569-7BDD38B7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D6317-7BCE-29E8-8876-24CD6720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8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FBE67-D701-CEB9-6FF1-DA414EAF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5072-08C0-4B11-AF33-6811142FA32C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20009-822C-2266-3FA2-6D28EC80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5AA5-FB27-E25E-AC86-E6324FA7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7168-7007-7091-1F6F-B1A74C61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5765-7F22-C102-5900-233D3769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06A85-1DD4-560D-6939-D17C7108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5A83-9BD0-D5AA-516A-FD68A4F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1819-0C4A-4005-98BB-7C8D0306AE63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D4BCC-0B2C-1B06-3378-F86E46EE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251E-E726-E605-BBE1-62C924A4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4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F1D-170A-D077-8D82-DF97F4BF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6B906-B7CA-B549-5175-C0E4C303C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B4357-F18D-7348-6182-ACCE1BD40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132D9-A419-6D8C-5F63-3E353860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F770-7774-4F2F-BBCC-30A1B7F6EBC3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134AB-89A4-9790-9CF5-D5BD30DF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48D12-D1FD-812A-EFDA-9D6404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548D3-49E2-C339-620F-CF2385D9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</a:t>
            </a:r>
            <a:r>
              <a:rPr lang="en-US" b="0" i="0" dirty="0">
                <a:solidFill>
                  <a:srgbClr val="BA392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FE56D-45E9-8BB4-B80F-1A432B1BA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922"/>
            <a:ext cx="10515600" cy="501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CF36D-554C-E936-4957-82EFF432C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9F136A-9756-4F3B-9689-7316B3691752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D6DD9-DE01-5EAE-7042-76FEE1CA7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CACD0-EFA2-05A4-D248-2A9A2ED0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087A0-8E33-4AD2-B40F-AC5841A9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3925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._K._Chesterton#Chesterton's_fenc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pattern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architecture" TargetMode="External"/><Relationship Id="rId5" Type="http://schemas.openxmlformats.org/officeDocument/2006/relationships/hyperlink" Target="https://aws.amazon.com/blogs/compute/understanding-asynchronous-messaging-for-microservices/" TargetMode="External"/><Relationship Id="rId4" Type="http://schemas.openxmlformats.org/officeDocument/2006/relationships/hyperlink" Target="https://docs.aws.amazon.com/prescriptive-guidance/latest/cloud-design-patterns/introduction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architectur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kesaleflyers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3C0-7C3A-D0A0-07D6-FACE96A7C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08" y="575249"/>
            <a:ext cx="6004560" cy="3878702"/>
          </a:xfrm>
        </p:spPr>
        <p:txBody>
          <a:bodyPr>
            <a:normAutofit fontScale="90000"/>
          </a:bodyPr>
          <a:lstStyle/>
          <a:p>
            <a:r>
              <a:rPr lang="en-US" dirty="0"/>
              <a:t>Escaping Architecture Ivory Tower with Architecture Pattern Catalog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876B692-E4B4-4258-6DA1-215189FD9E4C}"/>
              </a:ext>
            </a:extLst>
          </p:cNvPr>
          <p:cNvSpPr txBox="1">
            <a:spLocks/>
          </p:cNvSpPr>
          <p:nvPr/>
        </p:nvSpPr>
        <p:spPr>
          <a:xfrm>
            <a:off x="1042416" y="4881488"/>
            <a:ext cx="6004560" cy="528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BA39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highlight>
                <a:srgbClr val="FF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1C207-4141-53AE-D899-552F203D50E0}"/>
              </a:ext>
            </a:extLst>
          </p:cNvPr>
          <p:cNvSpPr txBox="1"/>
          <p:nvPr/>
        </p:nvSpPr>
        <p:spPr>
          <a:xfrm>
            <a:off x="602809" y="5332339"/>
            <a:ext cx="6440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3200">
                <a:solidFill>
                  <a:srgbClr val="808080"/>
                </a:solidFill>
              </a:defRPr>
            </a:pP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dev2next</a:t>
            </a:r>
          </a:p>
          <a:p>
            <a:pPr algn="ctr">
              <a:defRPr sz="3200">
                <a:solidFill>
                  <a:srgbClr val="808080"/>
                </a:solidFill>
              </a:defRPr>
            </a:pP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Colorado Springs, CO</a:t>
            </a:r>
            <a:b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</a:br>
            <a:r>
              <a:rPr lang="en-US" sz="2400" dirty="0">
                <a:solidFill>
                  <a:srgbClr val="808080"/>
                </a:solidFill>
                <a:latin typeface="Aptos" panose="020B0004020202020204" pitchFamily="34" charset="0"/>
              </a:rPr>
              <a:t>September 29 - October 2, 2025</a:t>
            </a:r>
          </a:p>
        </p:txBody>
      </p:sp>
      <p:pic>
        <p:nvPicPr>
          <p:cNvPr id="15" name="Picture 14" descr="Cartoon a cartoon of a tower with a person reaching out to a candle&#10;&#10;AI-generated content may be incorrect.">
            <a:extLst>
              <a:ext uri="{FF2B5EF4-FFF2-40B4-BE49-F238E27FC236}">
                <a16:creationId xmlns:a16="http://schemas.microsoft.com/office/drawing/2014/main" id="{5D400671-0C31-9CD2-93C1-69342DCA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r="2963" b="3556"/>
          <a:stretch>
            <a:fillRect/>
          </a:stretch>
        </p:blipFill>
        <p:spPr>
          <a:xfrm>
            <a:off x="7482974" y="313826"/>
            <a:ext cx="3883997" cy="62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6058-2D63-75F7-669D-B8A63F68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66AC-0DBA-FDAA-D2BF-F555C38CE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 good definition given—promise kept!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8B870-6CBA-29C9-165C-2BC5629D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ADD7ABF1-CC54-A00F-A9B1-1E1AB656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36444" r="33889" b="10890"/>
          <a:stretch>
            <a:fillRect/>
          </a:stretch>
        </p:blipFill>
        <p:spPr>
          <a:xfrm>
            <a:off x="9433560" y="2633664"/>
            <a:ext cx="243840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6031-1048-C48E-EAB6-0253C063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What Is Architect?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2950-501A-6CB3-E43C-80E75FC40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10515600" cy="50120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facilitator—of no value if all alone all by themselves</a:t>
            </a:r>
          </a:p>
          <a:p>
            <a:r>
              <a:rPr lang="en-US" dirty="0"/>
              <a:t>Ensures Conceptual Integrity</a:t>
            </a:r>
          </a:p>
          <a:p>
            <a:r>
              <a:rPr lang="en-US" dirty="0"/>
              <a:t>“A keeper of the Project Vision“</a:t>
            </a:r>
          </a:p>
          <a:p>
            <a:r>
              <a:rPr lang="en-US" dirty="0"/>
              <a:t>Follows a defined process for organizing our thinking in a way that allows to solve systemic as well as discrete problems</a:t>
            </a:r>
          </a:p>
          <a:p>
            <a:r>
              <a:rPr lang="en-US" dirty="0"/>
              <a:t>Curates a repository of information that is useful to other participants</a:t>
            </a:r>
          </a:p>
          <a:p>
            <a:pPr lvl="1"/>
            <a:r>
              <a:rPr lang="en-US" dirty="0"/>
              <a:t>Produces artifacts in code and in other mediums</a:t>
            </a:r>
          </a:p>
          <a:p>
            <a:pPr lvl="1"/>
            <a:r>
              <a:rPr lang="en-US" dirty="0"/>
              <a:t>Designs knowledge flow</a:t>
            </a:r>
          </a:p>
          <a:p>
            <a:r>
              <a:rPr lang="en-US" dirty="0"/>
              <a:t>“guide, as in mountaineering” [Fowler]</a:t>
            </a:r>
          </a:p>
          <a:p>
            <a:r>
              <a:rPr lang="en-US" dirty="0"/>
              <a:t>A storyteller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51E5-2265-03A0-4709-CE49B30D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04C3-5C06-4987-C75B-F97B6114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Why Is Architect?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C8C7-0FC8-5158-14B3-EF58FB5C4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225"/>
            <a:ext cx="10515600" cy="50117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storytellers in a tribe tell stories</a:t>
            </a:r>
          </a:p>
          <a:p>
            <a:pPr>
              <a:lnSpc>
                <a:spcPct val="120000"/>
              </a:lnSpc>
            </a:pPr>
            <a:r>
              <a:rPr lang="en-US" dirty="0"/>
              <a:t>Stories explain why the world the way it is</a:t>
            </a:r>
          </a:p>
          <a:p>
            <a:pPr>
              <a:lnSpc>
                <a:spcPct val="120000"/>
              </a:lnSpc>
            </a:pPr>
            <a:r>
              <a:rPr lang="en-US" dirty="0"/>
              <a:t>Running software is the ultimate truth of a software project</a:t>
            </a:r>
          </a:p>
          <a:p>
            <a:pPr>
              <a:lnSpc>
                <a:spcPct val="120000"/>
              </a:lnSpc>
            </a:pPr>
            <a:r>
              <a:rPr lang="en-US" dirty="0"/>
              <a:t>…but it lacks creation stories (“why it is the way it is”)</a:t>
            </a:r>
          </a:p>
          <a:p>
            <a:pPr>
              <a:lnSpc>
                <a:spcPct val="120000"/>
              </a:lnSpc>
            </a:pPr>
            <a:r>
              <a:rPr lang="en-US" dirty="0"/>
              <a:t>Some stories can be inferred from the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rest can be in tribal memory living in heads of storytellers</a:t>
            </a:r>
          </a:p>
          <a:p>
            <a:pPr>
              <a:lnSpc>
                <a:spcPct val="120000"/>
              </a:lnSpc>
            </a:pPr>
            <a:r>
              <a:rPr lang="en-US" dirty="0"/>
              <a:t>Relying on informal storytelling to share important decisions is costly</a:t>
            </a:r>
          </a:p>
          <a:p>
            <a:pPr>
              <a:lnSpc>
                <a:spcPct val="120000"/>
              </a:lnSpc>
            </a:pPr>
            <a:r>
              <a:rPr lang="en-US" dirty="0"/>
              <a:t>When the stories are gone, recreating those decisions is very costly</a:t>
            </a:r>
          </a:p>
          <a:p>
            <a:pPr>
              <a:lnSpc>
                <a:spcPct val="120000"/>
              </a:lnSpc>
            </a:pPr>
            <a:r>
              <a:rPr lang="en-US" dirty="0"/>
              <a:t>Codifying tribal memory makes evolving systems materially easier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35796-A88F-8D05-6A32-46E4B8B8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4CDCAC63-0990-FF67-7E9E-8F9E4F603D35}"/>
              </a:ext>
            </a:extLst>
          </p:cNvPr>
          <p:cNvSpPr/>
          <p:nvPr/>
        </p:nvSpPr>
        <p:spPr>
          <a:xfrm>
            <a:off x="3064338" y="3648387"/>
            <a:ext cx="5613312" cy="1327961"/>
          </a:xfrm>
          <a:custGeom>
            <a:avLst/>
            <a:gdLst>
              <a:gd name="connsiteX0" fmla="*/ 318942 w 5613312"/>
              <a:gd name="connsiteY0" fmla="*/ 494548 h 1327961"/>
              <a:gd name="connsiteX1" fmla="*/ 1683508 w 5613312"/>
              <a:gd name="connsiteY1" fmla="*/ 135822 h 1327961"/>
              <a:gd name="connsiteX2" fmla="*/ 3617816 w 5613312"/>
              <a:gd name="connsiteY2" fmla="*/ 2179 h 1327961"/>
              <a:gd name="connsiteX3" fmla="*/ 5305939 w 5613312"/>
              <a:gd name="connsiteY3" fmla="*/ 227262 h 1327961"/>
              <a:gd name="connsiteX4" fmla="*/ 5566191 w 5613312"/>
              <a:gd name="connsiteY4" fmla="*/ 740733 h 1327961"/>
              <a:gd name="connsiteX5" fmla="*/ 4736197 w 5613312"/>
              <a:gd name="connsiteY5" fmla="*/ 1219035 h 1327961"/>
              <a:gd name="connsiteX6" fmla="*/ 1120800 w 5613312"/>
              <a:gd name="connsiteY6" fmla="*/ 1310475 h 1327961"/>
              <a:gd name="connsiteX7" fmla="*/ 51656 w 5613312"/>
              <a:gd name="connsiteY7" fmla="*/ 958782 h 1327961"/>
              <a:gd name="connsiteX8" fmla="*/ 318942 w 5613312"/>
              <a:gd name="connsiteY8" fmla="*/ 494548 h 132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3312" h="1327961">
                <a:moveTo>
                  <a:pt x="318942" y="494548"/>
                </a:moveTo>
                <a:cubicBezTo>
                  <a:pt x="590917" y="357388"/>
                  <a:pt x="1133696" y="217883"/>
                  <a:pt x="1683508" y="135822"/>
                </a:cubicBezTo>
                <a:cubicBezTo>
                  <a:pt x="2233320" y="53761"/>
                  <a:pt x="3014078" y="-13061"/>
                  <a:pt x="3617816" y="2179"/>
                </a:cubicBezTo>
                <a:cubicBezTo>
                  <a:pt x="4221554" y="17419"/>
                  <a:pt x="4981210" y="104170"/>
                  <a:pt x="5305939" y="227262"/>
                </a:cubicBezTo>
                <a:cubicBezTo>
                  <a:pt x="5630668" y="350354"/>
                  <a:pt x="5661148" y="575438"/>
                  <a:pt x="5566191" y="740733"/>
                </a:cubicBezTo>
                <a:cubicBezTo>
                  <a:pt x="5471234" y="906028"/>
                  <a:pt x="5477095" y="1124078"/>
                  <a:pt x="4736197" y="1219035"/>
                </a:cubicBezTo>
                <a:cubicBezTo>
                  <a:pt x="3995299" y="1313992"/>
                  <a:pt x="1901557" y="1353850"/>
                  <a:pt x="1120800" y="1310475"/>
                </a:cubicBezTo>
                <a:cubicBezTo>
                  <a:pt x="340043" y="1267100"/>
                  <a:pt x="181782" y="1093598"/>
                  <a:pt x="51656" y="958782"/>
                </a:cubicBezTo>
                <a:cubicBezTo>
                  <a:pt x="-78470" y="823967"/>
                  <a:pt x="46967" y="631708"/>
                  <a:pt x="318942" y="494548"/>
                </a:cubicBezTo>
                <a:close/>
              </a:path>
            </a:pathLst>
          </a:custGeom>
          <a:solidFill>
            <a:srgbClr val="F2F7FC"/>
          </a:solidFill>
          <a:ln w="12700">
            <a:solidFill>
              <a:schemeClr val="tx2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4688210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1D706-F398-0D10-1BFF-DBA9A4D9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Architect?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3C64B-A9FE-5084-4178-B9380CE2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B736D-FF61-8EA8-E2D4-D90F94F1899A}"/>
              </a:ext>
            </a:extLst>
          </p:cNvPr>
          <p:cNvSpPr/>
          <p:nvPr/>
        </p:nvSpPr>
        <p:spPr>
          <a:xfrm>
            <a:off x="4376225" y="1371600"/>
            <a:ext cx="3439551" cy="14278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832C1C-1C18-9B0F-700E-6FA982310623}"/>
              </a:ext>
            </a:extLst>
          </p:cNvPr>
          <p:cNvSpPr/>
          <p:nvPr/>
        </p:nvSpPr>
        <p:spPr>
          <a:xfrm>
            <a:off x="3488787" y="2370406"/>
            <a:ext cx="1659987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915F1B3-87EF-2CFC-5B09-0341C0AEB9FB}"/>
              </a:ext>
            </a:extLst>
          </p:cNvPr>
          <p:cNvSpPr/>
          <p:nvPr/>
        </p:nvSpPr>
        <p:spPr>
          <a:xfrm flipH="1">
            <a:off x="7043228" y="2370406"/>
            <a:ext cx="1659987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FE5035-3573-2370-8A91-899C3EE7D24A}"/>
              </a:ext>
            </a:extLst>
          </p:cNvPr>
          <p:cNvSpPr/>
          <p:nvPr/>
        </p:nvSpPr>
        <p:spPr>
          <a:xfrm>
            <a:off x="4832252" y="2370406"/>
            <a:ext cx="820614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EC3F40-5C40-A05E-980B-93B7527A6F8C}"/>
              </a:ext>
            </a:extLst>
          </p:cNvPr>
          <p:cNvSpPr/>
          <p:nvPr/>
        </p:nvSpPr>
        <p:spPr>
          <a:xfrm flipH="1">
            <a:off x="6492239" y="2370406"/>
            <a:ext cx="820614" cy="2771336"/>
          </a:xfrm>
          <a:custGeom>
            <a:avLst/>
            <a:gdLst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5" fmla="*/ 1533378 w 1548457"/>
              <a:gd name="connsiteY5" fmla="*/ 19807 h 2833346"/>
              <a:gd name="connsiteX0" fmla="*/ 0 w 1548457"/>
              <a:gd name="connsiteY0" fmla="*/ 2833346 h 2833346"/>
              <a:gd name="connsiteX1" fmla="*/ 1167618 w 1548457"/>
              <a:gd name="connsiteY1" fmla="*/ 2144029 h 2833346"/>
              <a:gd name="connsiteX2" fmla="*/ 1512277 w 1548457"/>
              <a:gd name="connsiteY2" fmla="*/ 744293 h 2833346"/>
              <a:gd name="connsiteX3" fmla="*/ 1540412 w 1548457"/>
              <a:gd name="connsiteY3" fmla="*/ 62010 h 2833346"/>
              <a:gd name="connsiteX4" fmla="*/ 1533378 w 1548457"/>
              <a:gd name="connsiteY4" fmla="*/ 26841 h 2833346"/>
              <a:gd name="connsiteX0" fmla="*/ 0 w 1548457"/>
              <a:gd name="connsiteY0" fmla="*/ 2771336 h 2771336"/>
              <a:gd name="connsiteX1" fmla="*/ 1167618 w 1548457"/>
              <a:gd name="connsiteY1" fmla="*/ 2082019 h 2771336"/>
              <a:gd name="connsiteX2" fmla="*/ 1512277 w 1548457"/>
              <a:gd name="connsiteY2" fmla="*/ 682283 h 2771336"/>
              <a:gd name="connsiteX3" fmla="*/ 1540412 w 1548457"/>
              <a:gd name="connsiteY3" fmla="*/ 0 h 2771336"/>
              <a:gd name="connsiteX0" fmla="*/ 0 w 1595857"/>
              <a:gd name="connsiteY0" fmla="*/ 2771336 h 2771336"/>
              <a:gd name="connsiteX1" fmla="*/ 1167618 w 1595857"/>
              <a:gd name="connsiteY1" fmla="*/ 2082019 h 2771336"/>
              <a:gd name="connsiteX2" fmla="*/ 1575582 w 1595857"/>
              <a:gd name="connsiteY2" fmla="*/ 1104313 h 2771336"/>
              <a:gd name="connsiteX3" fmla="*/ 1540412 w 1595857"/>
              <a:gd name="connsiteY3" fmla="*/ 0 h 2771336"/>
              <a:gd name="connsiteX0" fmla="*/ 0 w 1659987"/>
              <a:gd name="connsiteY0" fmla="*/ 2771336 h 2771336"/>
              <a:gd name="connsiteX1" fmla="*/ 1167618 w 1659987"/>
              <a:gd name="connsiteY1" fmla="*/ 2082019 h 2771336"/>
              <a:gd name="connsiteX2" fmla="*/ 1575582 w 1659987"/>
              <a:gd name="connsiteY2" fmla="*/ 1104313 h 2771336"/>
              <a:gd name="connsiteX3" fmla="*/ 1659987 w 1659987"/>
              <a:gd name="connsiteY3" fmla="*/ 0 h 27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9987" h="2771336">
                <a:moveTo>
                  <a:pt x="0" y="2771336"/>
                </a:moveTo>
                <a:cubicBezTo>
                  <a:pt x="457786" y="2600765"/>
                  <a:pt x="905021" y="2359856"/>
                  <a:pt x="1167618" y="2082019"/>
                </a:cubicBezTo>
                <a:cubicBezTo>
                  <a:pt x="1430215" y="1804182"/>
                  <a:pt x="1493521" y="1451316"/>
                  <a:pt x="1575582" y="1104313"/>
                </a:cubicBezTo>
                <a:cubicBezTo>
                  <a:pt x="1657643" y="757310"/>
                  <a:pt x="1656470" y="119575"/>
                  <a:pt x="1659987" y="0"/>
                </a:cubicBezTo>
              </a:path>
            </a:pathLst>
          </a:custGeom>
          <a:noFill/>
          <a:ln w="28575">
            <a:headEnd type="arrow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4E133E-E36A-5888-5F49-CB7DE9EA7909}"/>
              </a:ext>
            </a:extLst>
          </p:cNvPr>
          <p:cNvCxnSpPr>
            <a:cxnSpLocks/>
          </p:cNvCxnSpPr>
          <p:nvPr/>
        </p:nvCxnSpPr>
        <p:spPr>
          <a:xfrm>
            <a:off x="6095999" y="2370406"/>
            <a:ext cx="0" cy="2771336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EC7F83-D318-C744-FB2B-813079FE14C3}"/>
              </a:ext>
            </a:extLst>
          </p:cNvPr>
          <p:cNvGrpSpPr/>
          <p:nvPr/>
        </p:nvGrpSpPr>
        <p:grpSpPr>
          <a:xfrm>
            <a:off x="4377137" y="5288295"/>
            <a:ext cx="228535" cy="526550"/>
            <a:chOff x="3170682" y="3146298"/>
            <a:chExt cx="511302" cy="1178052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BFF9430-F570-B081-37D6-E7393A61E1B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88F950C-494B-5B6B-F52D-B044C21C324B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5FC107F-C920-E4B1-0C06-BB97CFDF0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8334004-7CBD-9175-146D-F8239B90AB42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FD04FD-9E73-33D1-BE57-D77075CE3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2D1CEE4-3C24-8720-631B-7E10E9025A5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B47AA5F-C322-F236-B1CB-5B03956B272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3D58594-BD33-361D-7034-D546C370F21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BC38437-2849-2BB9-EB46-D223DAF1CB2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24105F-CF7E-0476-BE03-FF611A799EA3}"/>
              </a:ext>
            </a:extLst>
          </p:cNvPr>
          <p:cNvGrpSpPr/>
          <p:nvPr/>
        </p:nvGrpSpPr>
        <p:grpSpPr>
          <a:xfrm>
            <a:off x="2863943" y="5432024"/>
            <a:ext cx="228535" cy="526550"/>
            <a:chOff x="3170682" y="3146298"/>
            <a:chExt cx="511302" cy="117805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421DF53-1B0F-58A6-F77D-FA83919CEFB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1DD2D9-9B09-540E-4963-2B447B03CB14}"/>
                </a:ext>
              </a:extLst>
            </p:cNvPr>
            <p:cNvCxnSpPr>
              <a:stCxn id="16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E7285EC-3D3B-0348-C87A-CB744D8AE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AB901C-E395-9194-E9C8-5995BC16CBB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ACBC36-91D5-2D29-D768-41833F756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A2A801-BF5E-C80C-0894-51EE8F204532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4ADCF69-4F7E-4E6F-428A-7F91C47EC06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6A89D59-1F2C-72AA-3373-5706BABAA7F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14BFF0-9DD5-A71B-6B8A-18D9ED9655B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E648DF3-D8DF-88D9-E8AB-9C4EC72236D8}"/>
              </a:ext>
            </a:extLst>
          </p:cNvPr>
          <p:cNvGrpSpPr/>
          <p:nvPr/>
        </p:nvGrpSpPr>
        <p:grpSpPr>
          <a:xfrm>
            <a:off x="3441584" y="5319997"/>
            <a:ext cx="228535" cy="526550"/>
            <a:chOff x="3170682" y="3146298"/>
            <a:chExt cx="511302" cy="1178052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FAF8464-14B3-592F-7665-BDCDDFC10F2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C96C32E-34EA-0E1B-88B7-3F2711E8D9CB}"/>
                </a:ext>
              </a:extLst>
            </p:cNvPr>
            <p:cNvCxnSpPr>
              <a:stCxn id="17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5922BE8-D644-B92A-8E41-283406BA0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7451F7A-E927-675D-C78E-F7F262808C2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B85C3-45FF-DA38-5D11-78FB8301E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9783817-DAAB-922A-5F04-E0FA7145DB00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3DC8969-6F00-BA04-2D9F-F18E7F950007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7A9498B-99C6-DC15-C553-564D67EE6098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1B07BE5-B592-EF4A-E8E0-B3A542CB12FD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6EB3996-D8AC-8957-8497-BEED83D6A096}"/>
              </a:ext>
            </a:extLst>
          </p:cNvPr>
          <p:cNvGrpSpPr/>
          <p:nvPr/>
        </p:nvGrpSpPr>
        <p:grpSpPr>
          <a:xfrm>
            <a:off x="3148108" y="5182740"/>
            <a:ext cx="228535" cy="526550"/>
            <a:chOff x="3170682" y="3146298"/>
            <a:chExt cx="511302" cy="1178052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1AFE56-3F8B-9523-342C-5F10ACCE8862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5B87DF2-436A-51FA-7E42-75C79FBA9833}"/>
                </a:ext>
              </a:extLst>
            </p:cNvPr>
            <p:cNvCxnSpPr>
              <a:stCxn id="18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400FD29-512E-AD63-E025-75CFB98C3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6F70D48-7F9C-6BE8-36B9-E2A5CCB2084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787D6B5-77E2-4787-80AD-3325B258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D55B80-F929-410E-BB33-21A9AC4A48B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4C42417-A340-16E7-6737-DFCD2088E62C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0EDA445-F9A0-CE87-FC5E-86B22609C7D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90169FD-3A9C-227F-FBD6-304876DCFFB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4DF1028-DE15-1915-9643-86CEAB5DC68E}"/>
              </a:ext>
            </a:extLst>
          </p:cNvPr>
          <p:cNvGrpSpPr/>
          <p:nvPr/>
        </p:nvGrpSpPr>
        <p:grpSpPr>
          <a:xfrm>
            <a:off x="4649177" y="5231719"/>
            <a:ext cx="228535" cy="526550"/>
            <a:chOff x="3170682" y="3146298"/>
            <a:chExt cx="511302" cy="1178052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15728B1-6707-2E66-B13E-622B6DB875C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A7E7DE1-028E-2FD1-28A8-980BF38CBD6A}"/>
                </a:ext>
              </a:extLst>
            </p:cNvPr>
            <p:cNvCxnSpPr>
              <a:stCxn id="20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FE2C072-9DB1-8A16-15FC-68F2208B1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880528-266F-9093-DC5E-D398C9DFC4F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31AFBF8-5A87-32DA-ACC1-27B2D7CBB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31E0ECB-FFB1-D0E0-C4F1-AFEC9FD4A8E9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426EF5A-43B6-5574-5CDB-4EEDF0A6F50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9D03E35-A0E9-34EC-F5D5-1FAE0ACD86F3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2A7133A-0B60-A5F1-146E-0AC907D7F152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E741CFF-2513-F984-7270-D27B030478BA}"/>
              </a:ext>
            </a:extLst>
          </p:cNvPr>
          <p:cNvGrpSpPr/>
          <p:nvPr/>
        </p:nvGrpSpPr>
        <p:grpSpPr>
          <a:xfrm>
            <a:off x="4892097" y="5311498"/>
            <a:ext cx="228535" cy="526550"/>
            <a:chOff x="3170682" y="3146298"/>
            <a:chExt cx="511302" cy="117805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F830343-4412-4E75-476B-DD4EBDAC838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97D5412-CC79-EC67-370E-4E8A322F5DFF}"/>
                </a:ext>
              </a:extLst>
            </p:cNvPr>
            <p:cNvCxnSpPr>
              <a:stCxn id="21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21FA1AA-9BBB-C03A-F2A0-E519A81A2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9C55120-B4D2-E370-06E6-D8575804B18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53B6762-FE0E-770D-7514-9438E9FD3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A41283D-93CE-E46B-6672-9C02F249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54A878E-AD17-4DB4-CCB2-724D9F33FAC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C5B29B0-4452-14AA-871F-CF705608F8E5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35296F0-581A-4478-9872-EFE0EB1924E5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66AFA-1A0F-CC54-0E36-9BBD3EA97AAE}"/>
              </a:ext>
            </a:extLst>
          </p:cNvPr>
          <p:cNvGrpSpPr/>
          <p:nvPr/>
        </p:nvGrpSpPr>
        <p:grpSpPr>
          <a:xfrm>
            <a:off x="5748744" y="5317570"/>
            <a:ext cx="228535" cy="526550"/>
            <a:chOff x="3170682" y="3146298"/>
            <a:chExt cx="511302" cy="117805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FB4FBF5-D367-B3B2-0CBA-FA8271E391D4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FB4FE41-7B2D-C4F4-F195-A20C0C8F3E91}"/>
                </a:ext>
              </a:extLst>
            </p:cNvPr>
            <p:cNvCxnSpPr>
              <a:stCxn id="22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96DC8EB-7876-9902-3ED9-28CA32160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6FE3B81-8A5A-BCE8-4C76-424AB641C44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6D933C1-8A40-741E-445D-B8B5504F1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A3F3AF4-2DD2-5A8A-8DD7-11CEC7EAB9AA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3146FAB-F232-2F1B-696D-0B2C99A5756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3A1F761-3C8F-E05D-6987-5D5D8DB74E32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6B7B663-2748-5A65-6E70-34945E7D26CE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4ED0077-D039-089F-0278-53A083225ABD}"/>
              </a:ext>
            </a:extLst>
          </p:cNvPr>
          <p:cNvGrpSpPr/>
          <p:nvPr/>
        </p:nvGrpSpPr>
        <p:grpSpPr>
          <a:xfrm>
            <a:off x="6020784" y="5260994"/>
            <a:ext cx="228535" cy="526550"/>
            <a:chOff x="3170682" y="3146298"/>
            <a:chExt cx="511302" cy="1178052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25A04DF-1C65-F301-164A-ECF68B4FF13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9653434-938B-6D37-505A-7463489E9858}"/>
                </a:ext>
              </a:extLst>
            </p:cNvPr>
            <p:cNvCxnSpPr>
              <a:stCxn id="23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66FDAE7-DE87-968F-D0B5-DB9E446FF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6F4DCBB-390C-353A-2666-E7469E13CD2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FACFD5F-CE39-B851-5842-660C96948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87E92CE-A363-22D6-98B1-F8B409B08E52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54DD6E5-1707-C2B3-1C67-4A0A63FFCC5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79C5F59-8018-F60A-E59D-273F72DE3681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A29F50C-129D-EDDD-9DD6-0EA6E0E8CA7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214F970-B151-5214-D7A7-A6F89C41C349}"/>
              </a:ext>
            </a:extLst>
          </p:cNvPr>
          <p:cNvGrpSpPr/>
          <p:nvPr/>
        </p:nvGrpSpPr>
        <p:grpSpPr>
          <a:xfrm>
            <a:off x="6263704" y="5141742"/>
            <a:ext cx="228535" cy="526550"/>
            <a:chOff x="3170682" y="3146298"/>
            <a:chExt cx="511302" cy="1178052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47DC5FA-8776-A145-0A06-270D88570F50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D43668B0-A0CE-54A6-EB92-F6149AEA6FB0}"/>
                </a:ext>
              </a:extLst>
            </p:cNvPr>
            <p:cNvCxnSpPr>
              <a:stCxn id="24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A1A8949-FD32-813D-96C9-F70F6131D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20B5B30-1BBA-7FD8-972A-02647A8A390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82B50CE-1EAF-2873-722A-5FEBE52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1D29E28-EBC8-FF86-CA89-42789DCB0B3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FB2D44A-005D-C710-65DE-2605D675CFA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160D62E2-F0DA-539E-6884-D4E296A49227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7DAA64C-7F6A-2306-AD67-241F4DEB6CA9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BC33C6D-6E3A-19C1-F808-E584FEFEE3B4}"/>
              </a:ext>
            </a:extLst>
          </p:cNvPr>
          <p:cNvGrpSpPr/>
          <p:nvPr/>
        </p:nvGrpSpPr>
        <p:grpSpPr>
          <a:xfrm>
            <a:off x="8297659" y="5222496"/>
            <a:ext cx="228535" cy="526550"/>
            <a:chOff x="3170682" y="3146298"/>
            <a:chExt cx="511302" cy="1178052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E0CB26F-341C-334F-491E-CD47F80C297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BAF974E-2367-8BFF-5962-A16CBE70F4EC}"/>
                </a:ext>
              </a:extLst>
            </p:cNvPr>
            <p:cNvCxnSpPr>
              <a:stCxn id="25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583560-F59F-93D5-3517-004450106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DD340EE-FE62-DC3D-1D64-4EE478289C5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C5870FEB-5645-7004-8072-FE754C03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54B9BA5-A0B1-D52F-A6BD-1EE4A0636526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CC61C17-BFA4-34FF-AE4A-860F8D01C34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627FB9A-1A9D-2AF1-9613-3AFC3F29AD27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65A5D05-3D5F-E4E7-0810-AE5037487E05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3F98B70-E9E9-37DB-D85F-6E96EF2248D1}"/>
              </a:ext>
            </a:extLst>
          </p:cNvPr>
          <p:cNvGrpSpPr/>
          <p:nvPr/>
        </p:nvGrpSpPr>
        <p:grpSpPr>
          <a:xfrm>
            <a:off x="8654105" y="5260994"/>
            <a:ext cx="228535" cy="526550"/>
            <a:chOff x="3170682" y="3146298"/>
            <a:chExt cx="511302" cy="1178052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F3FA11F-D1EA-28D7-08AB-A433257CED42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05BC03E-8320-CB38-1E7E-63AC3D7BA3FD}"/>
                </a:ext>
              </a:extLst>
            </p:cNvPr>
            <p:cNvCxnSpPr>
              <a:stCxn id="26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A59B72B-C0FA-6F4C-D7DE-39EC0D16E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94BA035-D98E-5D5C-B36C-99802578EE5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2334CBC-254B-0DBE-A892-7A05700CA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D595BDB-E23D-9E00-FE2B-E257BB5732A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59FCFA1-53B7-C5D3-7195-F75C262ED1D3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A38EC52-D65D-CE96-46AB-00D59C334A94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EAFDF0-9C8C-BB52-38F1-4A542BECDD6C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2ACC854-EA1C-CF8E-88C0-C6AEADFA134D}"/>
              </a:ext>
            </a:extLst>
          </p:cNvPr>
          <p:cNvGrpSpPr/>
          <p:nvPr/>
        </p:nvGrpSpPr>
        <p:grpSpPr>
          <a:xfrm>
            <a:off x="7363647" y="5222496"/>
            <a:ext cx="228535" cy="526550"/>
            <a:chOff x="3170682" y="3146298"/>
            <a:chExt cx="511302" cy="117805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FF6D0A-FE1F-8D40-01DB-58FB1C81F4D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17541D4-D86F-C5A4-70AE-4DF32708B573}"/>
                </a:ext>
              </a:extLst>
            </p:cNvPr>
            <p:cNvCxnSpPr>
              <a:stCxn id="27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60D6A98-2536-8A4E-4B23-B5AC6F8DB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D25D26C-8ECA-348F-0C8C-66005FE8BE45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483AD5B-62C9-48CB-81CE-D6BB7F35A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280877F-43E1-6618-3C58-A9877F5BBC8B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990F53C-A170-5AEA-7041-29FAD696192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574ACB5-92FF-A82A-36ED-C92FD66D22E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5B3364E-8507-7A3F-20EB-AD8A07D0BB6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2508B8D-CBB8-EE50-7823-304E8E82FC45}"/>
              </a:ext>
            </a:extLst>
          </p:cNvPr>
          <p:cNvGrpSpPr/>
          <p:nvPr/>
        </p:nvGrpSpPr>
        <p:grpSpPr>
          <a:xfrm>
            <a:off x="7587240" y="5188414"/>
            <a:ext cx="228535" cy="526550"/>
            <a:chOff x="3170682" y="3146298"/>
            <a:chExt cx="511302" cy="117805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3B9D41-81A9-F6AC-B295-58EDFCD5C64D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B853E92-134D-91DD-04D6-A23EFB46C634}"/>
                </a:ext>
              </a:extLst>
            </p:cNvPr>
            <p:cNvCxnSpPr>
              <a:stCxn id="28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0B98CE0-3790-5153-2BF2-8F04983B6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5327895-C676-8D4D-2C83-E7F1A56CE1B8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A2EAC0A-69B3-3916-5578-2D5311BC7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9A0C616-1014-9B15-9E57-62D6E6F2815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BD88421-B3D8-2D1C-00D7-6C711D17C8E9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6E4A62A-E9B4-03A3-B574-4B940F5C1A72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6A5A0D-7DD5-277B-1E07-10FDC9E72FD3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E40288A-4D11-9E90-A1BB-9C4122B3A2F0}"/>
              </a:ext>
            </a:extLst>
          </p:cNvPr>
          <p:cNvGrpSpPr/>
          <p:nvPr/>
        </p:nvGrpSpPr>
        <p:grpSpPr>
          <a:xfrm>
            <a:off x="6859239" y="5141742"/>
            <a:ext cx="228535" cy="526550"/>
            <a:chOff x="3170682" y="3146298"/>
            <a:chExt cx="511302" cy="1178052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D26F3FA7-2B9B-1826-49DB-4ED85906AD0B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2F2582-B760-C9DC-7DB2-B9BE9B6662E1}"/>
                </a:ext>
              </a:extLst>
            </p:cNvPr>
            <p:cNvCxnSpPr>
              <a:stCxn id="29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1A01B17-196E-3287-13B7-85E3CFE60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F1882CC-6102-EF98-17BD-A09A3EBE92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A986470-BD46-8512-90C5-D29067132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0D858D37-2C6B-1793-34BD-9E29A103BE9C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FA21BB52-64D2-A7EC-F843-756C40A4CDB4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E8E9DB7-922F-2B84-D9B9-4BB1A0A4AF26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E5B6A6F-1A64-F12F-CC68-5E8C32F75C79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9A41028-9092-F921-C850-C2D772FA8D0C}"/>
              </a:ext>
            </a:extLst>
          </p:cNvPr>
          <p:cNvGrpSpPr/>
          <p:nvPr/>
        </p:nvGrpSpPr>
        <p:grpSpPr>
          <a:xfrm>
            <a:off x="7086666" y="5222496"/>
            <a:ext cx="228535" cy="526550"/>
            <a:chOff x="3170682" y="3146298"/>
            <a:chExt cx="511302" cy="1178052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FF57B071-6AA4-8D08-03CA-154F6343987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B725C08-B32F-47C0-CB00-5B6F1D775995}"/>
                </a:ext>
              </a:extLst>
            </p:cNvPr>
            <p:cNvCxnSpPr>
              <a:stCxn id="303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06D6DEF-63A7-0C18-159F-9A0988769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16E1C7A-545D-181A-4619-4D04DFD08B47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32AEF5A-2CAB-D7D7-CFC5-F703F3C8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758C1C5-ECBC-5C72-6E70-CAA2EDB62ED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37E24910-CB13-E6EA-B0D2-2726FC3FD08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B98EF87-5748-4B13-3487-AD787DF5FF6D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A5FDB7C-3808-36C9-3FC4-9BA0A3744BAF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69A8DBAF-88AA-6368-49AD-CE1BCC62A8AE}"/>
              </a:ext>
            </a:extLst>
          </p:cNvPr>
          <p:cNvSpPr txBox="1"/>
          <p:nvPr/>
        </p:nvSpPr>
        <p:spPr>
          <a:xfrm>
            <a:off x="2845192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1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8F69385-1F8F-F068-BE83-363692EF3587}"/>
              </a:ext>
            </a:extLst>
          </p:cNvPr>
          <p:cNvSpPr txBox="1"/>
          <p:nvPr/>
        </p:nvSpPr>
        <p:spPr>
          <a:xfrm>
            <a:off x="4168581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58D5CD7B-9DE2-2C91-D7F2-5997E4B3FB63}"/>
              </a:ext>
            </a:extLst>
          </p:cNvPr>
          <p:cNvSpPr txBox="1"/>
          <p:nvPr/>
        </p:nvSpPr>
        <p:spPr>
          <a:xfrm>
            <a:off x="5491970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1D7A718F-C86B-4AD1-F925-8ADB33B282E4}"/>
                  </a:ext>
                </a:extLst>
              </p:cNvPr>
              <p:cNvSpPr txBox="1"/>
              <p:nvPr/>
            </p:nvSpPr>
            <p:spPr>
              <a:xfrm>
                <a:off x="8138749" y="6074996"/>
                <a:ext cx="1128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1D7A718F-C86B-4AD1-F925-8ADB33B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49" y="6074996"/>
                <a:ext cx="1128931" cy="369332"/>
              </a:xfrm>
              <a:prstGeom prst="rect">
                <a:avLst/>
              </a:prstGeom>
              <a:blipFill>
                <a:blip r:embed="rId3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" name="TextBox 315">
            <a:extLst>
              <a:ext uri="{FF2B5EF4-FFF2-40B4-BE49-F238E27FC236}">
                <a16:creationId xmlns:a16="http://schemas.microsoft.com/office/drawing/2014/main" id="{12B2669D-D2E8-E52F-8CC5-7E550FCE5CBB}"/>
              </a:ext>
            </a:extLst>
          </p:cNvPr>
          <p:cNvSpPr txBox="1"/>
          <p:nvPr/>
        </p:nvSpPr>
        <p:spPr>
          <a:xfrm>
            <a:off x="6815359" y="6074996"/>
            <a:ext cx="11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 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485999F-BAEE-F9DD-C18D-FDD7A02F7C62}"/>
              </a:ext>
            </a:extLst>
          </p:cNvPr>
          <p:cNvGrpSpPr/>
          <p:nvPr/>
        </p:nvGrpSpPr>
        <p:grpSpPr>
          <a:xfrm>
            <a:off x="3832907" y="4292433"/>
            <a:ext cx="228535" cy="526550"/>
            <a:chOff x="3170682" y="3146298"/>
            <a:chExt cx="511302" cy="1178052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4B26B08-52F4-0C7F-ECEC-463759A2B557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CDF2B03-39B8-1F64-218A-48DAAEDB248E}"/>
                </a:ext>
              </a:extLst>
            </p:cNvPr>
            <p:cNvCxnSpPr>
              <a:stCxn id="31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A8D6B18-6E2E-D906-FAD3-5752385B1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5919D51-3CD9-B1BF-4295-E285C093E4BF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645024D-0A28-9383-9242-8664A2CD9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FAC2D20-E11E-1C0A-0BA0-CE3039BDA45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B2767FB-8739-D554-3D8C-B78A945D3DA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4B9E162-7993-F1AD-30BC-751531406B98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F82F9BE-FD18-C23D-721E-C5357D91B863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FF9E0E82-9BD0-A816-894A-D51710D275F2}"/>
              </a:ext>
            </a:extLst>
          </p:cNvPr>
          <p:cNvGrpSpPr/>
          <p:nvPr/>
        </p:nvGrpSpPr>
        <p:grpSpPr>
          <a:xfrm>
            <a:off x="4987609" y="4175311"/>
            <a:ext cx="228535" cy="526550"/>
            <a:chOff x="3170682" y="3146298"/>
            <a:chExt cx="511302" cy="1178052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3735ABD-F17B-88F8-3A15-6244480D742F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570B8D3-CBB3-AF78-756B-64CD423E3A0A}"/>
                </a:ext>
              </a:extLst>
            </p:cNvPr>
            <p:cNvCxnSpPr>
              <a:stCxn id="32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6A14A865-6DBD-F57C-16BA-6A73A0196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451497-7A9F-721F-088F-3F8ABF899D8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F8F7CF2-1FEE-BB93-EB01-7AED7447F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7118DE9-628A-0D41-6AC9-C5C9FD9A3F1D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16032310-29B8-661F-C6EF-ED41D84DC63F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11FCC26-4CD0-F9F4-2015-CB82A4687E9E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1620D7B-2F2A-A1F8-6206-9D17DF5E688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FCEC1F6-C25F-B737-9973-87D9AE648865}"/>
              </a:ext>
            </a:extLst>
          </p:cNvPr>
          <p:cNvGrpSpPr/>
          <p:nvPr/>
        </p:nvGrpSpPr>
        <p:grpSpPr>
          <a:xfrm>
            <a:off x="5776589" y="4227503"/>
            <a:ext cx="228535" cy="526550"/>
            <a:chOff x="3170682" y="3146298"/>
            <a:chExt cx="511302" cy="1178052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5B3CF2F-B456-E7C5-8739-BEE6F0F1C250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139D54A-2082-4FE1-95C9-6697E4C6F5FC}"/>
                </a:ext>
              </a:extLst>
            </p:cNvPr>
            <p:cNvCxnSpPr>
              <a:stCxn id="33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70FEAB9-D222-E90E-D7AF-556BDBC30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0EC637DA-EBF0-971B-82D4-3998C93A6A7C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B0C9425-6039-7CD4-D6FA-E69A0FB7F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BF2DC0AB-3290-9A29-AEA0-FF0BFAD62AA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FFD05FD-37E9-2542-3730-4257D549C95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6D1A66-2A89-4B8A-7C1B-F9647A9E1EE0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5CE8E997-AEAD-EFAD-0F80-BCDBD531E08E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B6A98AA-A3C8-55BA-47D6-12006C03DE11}"/>
              </a:ext>
            </a:extLst>
          </p:cNvPr>
          <p:cNvGrpSpPr/>
          <p:nvPr/>
        </p:nvGrpSpPr>
        <p:grpSpPr>
          <a:xfrm>
            <a:off x="7893766" y="4029158"/>
            <a:ext cx="228535" cy="526550"/>
            <a:chOff x="3170682" y="3146298"/>
            <a:chExt cx="511302" cy="1178052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5087CF4-6FD4-335E-3AFC-7BB3F719480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F40E2A2C-1149-C415-8137-798B5BB84D1F}"/>
                </a:ext>
              </a:extLst>
            </p:cNvPr>
            <p:cNvCxnSpPr>
              <a:stCxn id="34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468C159-8A6E-2D8B-26C4-D71A3409E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719E784-E2AE-002E-7727-91FF67B1689C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9A17779A-82F1-4F26-C9F2-821F09F39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6E960A-D05A-0C07-0DAF-67B240B58B5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85895AB-DEB9-56C4-19F1-7ED6078B44BB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C1926B3D-77E1-4AF4-73C3-AA8B4C39F98A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985A00D-747F-F1D3-DF6B-35B58354CA0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E36C775-C064-9886-013C-4398D873653C}"/>
              </a:ext>
            </a:extLst>
          </p:cNvPr>
          <p:cNvGrpSpPr/>
          <p:nvPr/>
        </p:nvGrpSpPr>
        <p:grpSpPr>
          <a:xfrm>
            <a:off x="6996331" y="4253012"/>
            <a:ext cx="228535" cy="526550"/>
            <a:chOff x="3170682" y="3146298"/>
            <a:chExt cx="511302" cy="1178052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AABD996-CADA-7C5A-126E-3087DB26070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6A736332-F9E3-483A-914E-7DA22F81DF25}"/>
                </a:ext>
              </a:extLst>
            </p:cNvPr>
            <p:cNvCxnSpPr>
              <a:stCxn id="35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B1ECC1DD-D1A5-D323-38BE-25923B9A6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9B1A491-D854-A982-D908-CEB8308788F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A255E9A-01C9-BCAC-0BF1-4A453463B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F73CBFC-38C1-8E93-A94D-52D89F3C944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5995FA1-C442-6AFF-3CD0-AEC7924D1386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E43ED8A-6171-F19C-A403-D9AFDEDEB01F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6C19BA85-C387-03AE-99E4-047C9467E9C1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FA8ED870-F0D2-9F93-EC27-0BD54B74D8AB}"/>
              </a:ext>
            </a:extLst>
          </p:cNvPr>
          <p:cNvSpPr txBox="1"/>
          <p:nvPr/>
        </p:nvSpPr>
        <p:spPr>
          <a:xfrm>
            <a:off x="1019718" y="4157003"/>
            <a:ext cx="19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Architects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3A05D233-6897-4325-9D35-1DAB8FFF1BA1}"/>
              </a:ext>
            </a:extLst>
          </p:cNvPr>
          <p:cNvSpPr/>
          <p:nvPr/>
        </p:nvSpPr>
        <p:spPr>
          <a:xfrm>
            <a:off x="7723138" y="3656236"/>
            <a:ext cx="1596708" cy="2395409"/>
          </a:xfrm>
          <a:custGeom>
            <a:avLst/>
            <a:gdLst>
              <a:gd name="connsiteX0" fmla="*/ 27 w 1596708"/>
              <a:gd name="connsiteY0" fmla="*/ 205346 h 2395409"/>
              <a:gd name="connsiteX1" fmla="*/ 292496 w 1596708"/>
              <a:gd name="connsiteY1" fmla="*/ 1555844 h 2395409"/>
              <a:gd name="connsiteX2" fmla="*/ 577269 w 1596708"/>
              <a:gd name="connsiteY2" fmla="*/ 2364736 h 2395409"/>
              <a:gd name="connsiteX3" fmla="*/ 1593216 w 1596708"/>
              <a:gd name="connsiteY3" fmla="*/ 2125586 h 2395409"/>
              <a:gd name="connsiteX4" fmla="*/ 900525 w 1596708"/>
              <a:gd name="connsiteY4" fmla="*/ 1190084 h 2395409"/>
              <a:gd name="connsiteX5" fmla="*/ 623448 w 1596708"/>
              <a:gd name="connsiteY5" fmla="*/ 444496 h 2395409"/>
              <a:gd name="connsiteX6" fmla="*/ 277103 w 1596708"/>
              <a:gd name="connsiteY6" fmla="*/ 29499 h 2395409"/>
              <a:gd name="connsiteX7" fmla="*/ 27 w 1596708"/>
              <a:gd name="connsiteY7" fmla="*/ 205346 h 239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6708" h="2395409" extrusionOk="0">
                <a:moveTo>
                  <a:pt x="27" y="205346"/>
                </a:moveTo>
                <a:cubicBezTo>
                  <a:pt x="31444" y="411893"/>
                  <a:pt x="189286" y="1172823"/>
                  <a:pt x="292496" y="1555844"/>
                </a:cubicBezTo>
                <a:cubicBezTo>
                  <a:pt x="439378" y="1915601"/>
                  <a:pt x="358003" y="2229367"/>
                  <a:pt x="577269" y="2364736"/>
                </a:cubicBezTo>
                <a:cubicBezTo>
                  <a:pt x="788560" y="2459720"/>
                  <a:pt x="1587945" y="2333454"/>
                  <a:pt x="1593216" y="2125586"/>
                </a:cubicBezTo>
                <a:cubicBezTo>
                  <a:pt x="1632164" y="1962816"/>
                  <a:pt x="1012204" y="1452739"/>
                  <a:pt x="900525" y="1190084"/>
                </a:cubicBezTo>
                <a:cubicBezTo>
                  <a:pt x="684261" y="900263"/>
                  <a:pt x="737605" y="625010"/>
                  <a:pt x="623448" y="444496"/>
                </a:cubicBezTo>
                <a:cubicBezTo>
                  <a:pt x="513144" y="247814"/>
                  <a:pt x="376450" y="72561"/>
                  <a:pt x="277103" y="29499"/>
                </a:cubicBezTo>
                <a:cubicBezTo>
                  <a:pt x="179813" y="-58514"/>
                  <a:pt x="10863" y="-53510"/>
                  <a:pt x="27" y="205346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471203720">
                  <a:custGeom>
                    <a:avLst/>
                    <a:gdLst>
                      <a:gd name="connsiteX0" fmla="*/ 25 w 1459222"/>
                      <a:gd name="connsiteY0" fmla="*/ 205346 h 2395409"/>
                      <a:gd name="connsiteX1" fmla="*/ 267311 w 1459222"/>
                      <a:gd name="connsiteY1" fmla="*/ 1555844 h 2395409"/>
                      <a:gd name="connsiteX2" fmla="*/ 527563 w 1459222"/>
                      <a:gd name="connsiteY2" fmla="*/ 2364736 h 2395409"/>
                      <a:gd name="connsiteX3" fmla="*/ 1456031 w 1459222"/>
                      <a:gd name="connsiteY3" fmla="*/ 2125586 h 2395409"/>
                      <a:gd name="connsiteX4" fmla="*/ 822985 w 1459222"/>
                      <a:gd name="connsiteY4" fmla="*/ 1190084 h 2395409"/>
                      <a:gd name="connsiteX5" fmla="*/ 569766 w 1459222"/>
                      <a:gd name="connsiteY5" fmla="*/ 444496 h 2395409"/>
                      <a:gd name="connsiteX6" fmla="*/ 253243 w 1459222"/>
                      <a:gd name="connsiteY6" fmla="*/ 29499 h 2395409"/>
                      <a:gd name="connsiteX7" fmla="*/ 25 w 1459222"/>
                      <a:gd name="connsiteY7" fmla="*/ 205346 h 2395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9222" h="2395409">
                        <a:moveTo>
                          <a:pt x="25" y="205346"/>
                        </a:moveTo>
                        <a:cubicBezTo>
                          <a:pt x="2370" y="459737"/>
                          <a:pt x="179388" y="1195946"/>
                          <a:pt x="267311" y="1555844"/>
                        </a:cubicBezTo>
                        <a:cubicBezTo>
                          <a:pt x="355234" y="1915742"/>
                          <a:pt x="329443" y="2269779"/>
                          <a:pt x="527563" y="2364736"/>
                        </a:cubicBezTo>
                        <a:cubicBezTo>
                          <a:pt x="725683" y="2459693"/>
                          <a:pt x="1406794" y="2321361"/>
                          <a:pt x="1456031" y="2125586"/>
                        </a:cubicBezTo>
                        <a:cubicBezTo>
                          <a:pt x="1505268" y="1929811"/>
                          <a:pt x="970696" y="1470266"/>
                          <a:pt x="822985" y="1190084"/>
                        </a:cubicBezTo>
                        <a:cubicBezTo>
                          <a:pt x="675274" y="909902"/>
                          <a:pt x="664723" y="637927"/>
                          <a:pt x="569766" y="444496"/>
                        </a:cubicBezTo>
                        <a:cubicBezTo>
                          <a:pt x="474809" y="251065"/>
                          <a:pt x="349372" y="70530"/>
                          <a:pt x="253243" y="29499"/>
                        </a:cubicBezTo>
                        <a:cubicBezTo>
                          <a:pt x="157114" y="-11532"/>
                          <a:pt x="-2320" y="-49045"/>
                          <a:pt x="25" y="20534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C3857EE3-634F-0CDD-D91C-8602855EC930}"/>
              </a:ext>
            </a:extLst>
          </p:cNvPr>
          <p:cNvSpPr/>
          <p:nvPr/>
        </p:nvSpPr>
        <p:spPr>
          <a:xfrm>
            <a:off x="6727879" y="4106334"/>
            <a:ext cx="1231173" cy="1891272"/>
          </a:xfrm>
          <a:custGeom>
            <a:avLst/>
            <a:gdLst>
              <a:gd name="connsiteX0" fmla="*/ 83005 w 1231173"/>
              <a:gd name="connsiteY0" fmla="*/ 1557866 h 1891272"/>
              <a:gd name="connsiteX1" fmla="*/ 616647 w 1231173"/>
              <a:gd name="connsiteY1" fmla="*/ 1888066 h 1891272"/>
              <a:gd name="connsiteX2" fmla="*/ 1211682 w 1231173"/>
              <a:gd name="connsiteY2" fmla="*/ 1679786 h 1891272"/>
              <a:gd name="connsiteX3" fmla="*/ 1051117 w 1231173"/>
              <a:gd name="connsiteY3" fmla="*/ 978746 h 1891272"/>
              <a:gd name="connsiteX4" fmla="*/ 692207 w 1231173"/>
              <a:gd name="connsiteY4" fmla="*/ 480906 h 1891272"/>
              <a:gd name="connsiteX5" fmla="*/ 536365 w 1231173"/>
              <a:gd name="connsiteY5" fmla="*/ 64346 h 1891272"/>
              <a:gd name="connsiteX6" fmla="*/ 290795 w 1231173"/>
              <a:gd name="connsiteY6" fmla="*/ 94826 h 1891272"/>
              <a:gd name="connsiteX7" fmla="*/ 21612 w 1231173"/>
              <a:gd name="connsiteY7" fmla="*/ 948266 h 1891272"/>
              <a:gd name="connsiteX8" fmla="*/ 83005 w 1231173"/>
              <a:gd name="connsiteY8" fmla="*/ 1557866 h 18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173" h="1891272" extrusionOk="0">
                <a:moveTo>
                  <a:pt x="83005" y="1557866"/>
                </a:moveTo>
                <a:cubicBezTo>
                  <a:pt x="182310" y="1752048"/>
                  <a:pt x="461236" y="1878568"/>
                  <a:pt x="616647" y="1888066"/>
                </a:cubicBezTo>
                <a:cubicBezTo>
                  <a:pt x="809746" y="1902435"/>
                  <a:pt x="1105428" y="1795886"/>
                  <a:pt x="1211682" y="1679786"/>
                </a:cubicBezTo>
                <a:cubicBezTo>
                  <a:pt x="1331626" y="1552430"/>
                  <a:pt x="1187161" y="1175267"/>
                  <a:pt x="1051117" y="978746"/>
                </a:cubicBezTo>
                <a:cubicBezTo>
                  <a:pt x="972482" y="764740"/>
                  <a:pt x="781312" y="661146"/>
                  <a:pt x="692207" y="480906"/>
                </a:cubicBezTo>
                <a:cubicBezTo>
                  <a:pt x="605446" y="332537"/>
                  <a:pt x="606133" y="131027"/>
                  <a:pt x="536365" y="64346"/>
                </a:cubicBezTo>
                <a:cubicBezTo>
                  <a:pt x="465404" y="-3347"/>
                  <a:pt x="371780" y="-54684"/>
                  <a:pt x="290795" y="94826"/>
                </a:cubicBezTo>
                <a:cubicBezTo>
                  <a:pt x="167626" y="281131"/>
                  <a:pt x="87063" y="663393"/>
                  <a:pt x="21612" y="948266"/>
                </a:cubicBezTo>
                <a:cubicBezTo>
                  <a:pt x="-24596" y="1200230"/>
                  <a:pt x="-26456" y="1400664"/>
                  <a:pt x="83005" y="1557866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500624371">
                  <a:custGeom>
                    <a:avLst/>
                    <a:gdLst>
                      <a:gd name="connsiteX0" fmla="*/ 89289 w 1324375"/>
                      <a:gd name="connsiteY0" fmla="*/ 1557866 h 1891272"/>
                      <a:gd name="connsiteX1" fmla="*/ 663329 w 1324375"/>
                      <a:gd name="connsiteY1" fmla="*/ 1888066 h 1891272"/>
                      <a:gd name="connsiteX2" fmla="*/ 1303409 w 1324375"/>
                      <a:gd name="connsiteY2" fmla="*/ 1679786 h 1891272"/>
                      <a:gd name="connsiteX3" fmla="*/ 1130689 w 1324375"/>
                      <a:gd name="connsiteY3" fmla="*/ 978746 h 1891272"/>
                      <a:gd name="connsiteX4" fmla="*/ 744609 w 1324375"/>
                      <a:gd name="connsiteY4" fmla="*/ 480906 h 1891272"/>
                      <a:gd name="connsiteX5" fmla="*/ 576969 w 1324375"/>
                      <a:gd name="connsiteY5" fmla="*/ 64346 h 1891272"/>
                      <a:gd name="connsiteX6" fmla="*/ 312809 w 1324375"/>
                      <a:gd name="connsiteY6" fmla="*/ 94826 h 1891272"/>
                      <a:gd name="connsiteX7" fmla="*/ 23249 w 1324375"/>
                      <a:gd name="connsiteY7" fmla="*/ 948266 h 1891272"/>
                      <a:gd name="connsiteX8" fmla="*/ 89289 w 1324375"/>
                      <a:gd name="connsiteY8" fmla="*/ 1557866 h 1891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24375" h="1891272">
                        <a:moveTo>
                          <a:pt x="89289" y="1557866"/>
                        </a:moveTo>
                        <a:cubicBezTo>
                          <a:pt x="195969" y="1714499"/>
                          <a:pt x="460976" y="1867746"/>
                          <a:pt x="663329" y="1888066"/>
                        </a:cubicBezTo>
                        <a:cubicBezTo>
                          <a:pt x="865682" y="1908386"/>
                          <a:pt x="1225516" y="1831339"/>
                          <a:pt x="1303409" y="1679786"/>
                        </a:cubicBezTo>
                        <a:cubicBezTo>
                          <a:pt x="1381302" y="1528233"/>
                          <a:pt x="1223822" y="1178559"/>
                          <a:pt x="1130689" y="978746"/>
                        </a:cubicBezTo>
                        <a:cubicBezTo>
                          <a:pt x="1037556" y="778933"/>
                          <a:pt x="836896" y="633306"/>
                          <a:pt x="744609" y="480906"/>
                        </a:cubicBezTo>
                        <a:cubicBezTo>
                          <a:pt x="652322" y="328506"/>
                          <a:pt x="648936" y="128693"/>
                          <a:pt x="576969" y="64346"/>
                        </a:cubicBezTo>
                        <a:cubicBezTo>
                          <a:pt x="505002" y="-1"/>
                          <a:pt x="405096" y="-52494"/>
                          <a:pt x="312809" y="94826"/>
                        </a:cubicBezTo>
                        <a:cubicBezTo>
                          <a:pt x="220522" y="242146"/>
                          <a:pt x="59656" y="701886"/>
                          <a:pt x="23249" y="948266"/>
                        </a:cubicBezTo>
                        <a:cubicBezTo>
                          <a:pt x="-13158" y="1194646"/>
                          <a:pt x="-17391" y="1401233"/>
                          <a:pt x="89289" y="155786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8D75946A-4668-ECD5-229E-B02D62D4C958}"/>
              </a:ext>
            </a:extLst>
          </p:cNvPr>
          <p:cNvSpPr/>
          <p:nvPr/>
        </p:nvSpPr>
        <p:spPr>
          <a:xfrm>
            <a:off x="2622205" y="4157003"/>
            <a:ext cx="1643550" cy="1971642"/>
          </a:xfrm>
          <a:custGeom>
            <a:avLst/>
            <a:gdLst>
              <a:gd name="connsiteX0" fmla="*/ 1140902 w 1643550"/>
              <a:gd name="connsiteY0" fmla="*/ 122645 h 1971642"/>
              <a:gd name="connsiteX1" fmla="*/ 106926 w 1643550"/>
              <a:gd name="connsiteY1" fmla="*/ 1125846 h 1971642"/>
              <a:gd name="connsiteX2" fmla="*/ 120994 w 1643550"/>
              <a:gd name="connsiteY2" fmla="*/ 1869941 h 1971642"/>
              <a:gd name="connsiteX3" fmla="*/ 887683 w 1643550"/>
              <a:gd name="connsiteY3" fmla="*/ 1896516 h 1971642"/>
              <a:gd name="connsiteX4" fmla="*/ 1309714 w 1643550"/>
              <a:gd name="connsiteY4" fmla="*/ 1232145 h 1971642"/>
              <a:gd name="connsiteX5" fmla="*/ 1640305 w 1643550"/>
              <a:gd name="connsiteY5" fmla="*/ 368462 h 1971642"/>
              <a:gd name="connsiteX6" fmla="*/ 1457425 w 1643550"/>
              <a:gd name="connsiteY6" fmla="*/ 42921 h 1971642"/>
              <a:gd name="connsiteX7" fmla="*/ 1140902 w 1643550"/>
              <a:gd name="connsiteY7" fmla="*/ 122645 h 197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550" h="1971642" extrusionOk="0">
                <a:moveTo>
                  <a:pt x="1140902" y="122645"/>
                </a:moveTo>
                <a:cubicBezTo>
                  <a:pt x="857688" y="354965"/>
                  <a:pt x="281818" y="827265"/>
                  <a:pt x="106926" y="1125846"/>
                </a:cubicBezTo>
                <a:cubicBezTo>
                  <a:pt x="-37070" y="1403977"/>
                  <a:pt x="-5946" y="1701525"/>
                  <a:pt x="120994" y="1869941"/>
                </a:cubicBezTo>
                <a:cubicBezTo>
                  <a:pt x="239979" y="1956691"/>
                  <a:pt x="693291" y="2014118"/>
                  <a:pt x="887683" y="1896516"/>
                </a:cubicBezTo>
                <a:cubicBezTo>
                  <a:pt x="1101172" y="1850757"/>
                  <a:pt x="1165937" y="1435412"/>
                  <a:pt x="1309714" y="1232145"/>
                </a:cubicBezTo>
                <a:cubicBezTo>
                  <a:pt x="1447731" y="936752"/>
                  <a:pt x="1638305" y="553691"/>
                  <a:pt x="1640305" y="368462"/>
                </a:cubicBezTo>
                <a:cubicBezTo>
                  <a:pt x="1683611" y="166586"/>
                  <a:pt x="1525888" y="90884"/>
                  <a:pt x="1457425" y="42921"/>
                </a:cubicBezTo>
                <a:cubicBezTo>
                  <a:pt x="1387538" y="7957"/>
                  <a:pt x="1367170" y="-40373"/>
                  <a:pt x="1140902" y="122645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191237897">
                  <a:custGeom>
                    <a:avLst/>
                    <a:gdLst>
                      <a:gd name="connsiteX0" fmla="*/ 1140902 w 1643550"/>
                      <a:gd name="connsiteY0" fmla="*/ 129848 h 2087422"/>
                      <a:gd name="connsiteX1" fmla="*/ 106926 w 1643550"/>
                      <a:gd name="connsiteY1" fmla="*/ 1191959 h 2087422"/>
                      <a:gd name="connsiteX2" fmla="*/ 120994 w 1643550"/>
                      <a:gd name="connsiteY2" fmla="*/ 1979749 h 2087422"/>
                      <a:gd name="connsiteX3" fmla="*/ 887683 w 1643550"/>
                      <a:gd name="connsiteY3" fmla="*/ 2007885 h 2087422"/>
                      <a:gd name="connsiteX4" fmla="*/ 1309714 w 1643550"/>
                      <a:gd name="connsiteY4" fmla="*/ 1304500 h 2087422"/>
                      <a:gd name="connsiteX5" fmla="*/ 1640305 w 1643550"/>
                      <a:gd name="connsiteY5" fmla="*/ 390100 h 2087422"/>
                      <a:gd name="connsiteX6" fmla="*/ 1457425 w 1643550"/>
                      <a:gd name="connsiteY6" fmla="*/ 45442 h 2087422"/>
                      <a:gd name="connsiteX7" fmla="*/ 1140902 w 1643550"/>
                      <a:gd name="connsiteY7" fmla="*/ 129848 h 208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3550" h="2087422">
                        <a:moveTo>
                          <a:pt x="1140902" y="129848"/>
                        </a:moveTo>
                        <a:cubicBezTo>
                          <a:pt x="915819" y="320934"/>
                          <a:pt x="276911" y="883642"/>
                          <a:pt x="106926" y="1191959"/>
                        </a:cubicBezTo>
                        <a:cubicBezTo>
                          <a:pt x="-63059" y="1500276"/>
                          <a:pt x="-9132" y="1843761"/>
                          <a:pt x="120994" y="1979749"/>
                        </a:cubicBezTo>
                        <a:cubicBezTo>
                          <a:pt x="251120" y="2115737"/>
                          <a:pt x="689563" y="2120427"/>
                          <a:pt x="887683" y="2007885"/>
                        </a:cubicBezTo>
                        <a:cubicBezTo>
                          <a:pt x="1085803" y="1895343"/>
                          <a:pt x="1184277" y="1574131"/>
                          <a:pt x="1309714" y="1304500"/>
                        </a:cubicBezTo>
                        <a:cubicBezTo>
                          <a:pt x="1435151" y="1034869"/>
                          <a:pt x="1615687" y="599943"/>
                          <a:pt x="1640305" y="390100"/>
                        </a:cubicBezTo>
                        <a:cubicBezTo>
                          <a:pt x="1664923" y="180257"/>
                          <a:pt x="1544176" y="87645"/>
                          <a:pt x="1457425" y="45442"/>
                        </a:cubicBezTo>
                        <a:cubicBezTo>
                          <a:pt x="1370674" y="3239"/>
                          <a:pt x="1365985" y="-61238"/>
                          <a:pt x="1140902" y="1298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02E6866A-5E4E-9B15-4B95-0BB159F8A7C3}"/>
              </a:ext>
            </a:extLst>
          </p:cNvPr>
          <p:cNvSpPr/>
          <p:nvPr/>
        </p:nvSpPr>
        <p:spPr>
          <a:xfrm>
            <a:off x="4229271" y="3940591"/>
            <a:ext cx="1227818" cy="2117647"/>
          </a:xfrm>
          <a:custGeom>
            <a:avLst/>
            <a:gdLst>
              <a:gd name="connsiteX0" fmla="*/ 1109418 w 1227818"/>
              <a:gd name="connsiteY0" fmla="*/ 1848264 h 2117647"/>
              <a:gd name="connsiteX1" fmla="*/ 539677 w 1227818"/>
              <a:gd name="connsiteY1" fmla="*/ 2115551 h 2117647"/>
              <a:gd name="connsiteX2" fmla="*/ 12138 w 1227818"/>
              <a:gd name="connsiteY2" fmla="*/ 1876400 h 2117647"/>
              <a:gd name="connsiteX3" fmla="*/ 209086 w 1227818"/>
              <a:gd name="connsiteY3" fmla="*/ 962000 h 2117647"/>
              <a:gd name="connsiteX4" fmla="*/ 659252 w 1227818"/>
              <a:gd name="connsiteY4" fmla="*/ 448529 h 2117647"/>
              <a:gd name="connsiteX5" fmla="*/ 778827 w 1227818"/>
              <a:gd name="connsiteY5" fmla="*/ 96837 h 2117647"/>
              <a:gd name="connsiteX6" fmla="*/ 1200858 w 1227818"/>
              <a:gd name="connsiteY6" fmla="*/ 160141 h 2117647"/>
              <a:gd name="connsiteX7" fmla="*/ 1109418 w 1227818"/>
              <a:gd name="connsiteY7" fmla="*/ 1848264 h 211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7818" h="2117647">
                <a:moveTo>
                  <a:pt x="1109418" y="1848264"/>
                </a:moveTo>
                <a:cubicBezTo>
                  <a:pt x="999221" y="2174166"/>
                  <a:pt x="722557" y="2110862"/>
                  <a:pt x="539677" y="2115551"/>
                </a:cubicBezTo>
                <a:cubicBezTo>
                  <a:pt x="356797" y="2120240"/>
                  <a:pt x="67236" y="2068658"/>
                  <a:pt x="12138" y="1876400"/>
                </a:cubicBezTo>
                <a:cubicBezTo>
                  <a:pt x="-42960" y="1684142"/>
                  <a:pt x="101234" y="1199978"/>
                  <a:pt x="209086" y="962000"/>
                </a:cubicBezTo>
                <a:cubicBezTo>
                  <a:pt x="316938" y="724021"/>
                  <a:pt x="564295" y="592723"/>
                  <a:pt x="659252" y="448529"/>
                </a:cubicBezTo>
                <a:cubicBezTo>
                  <a:pt x="754209" y="304335"/>
                  <a:pt x="688559" y="144902"/>
                  <a:pt x="778827" y="96837"/>
                </a:cubicBezTo>
                <a:cubicBezTo>
                  <a:pt x="869095" y="48772"/>
                  <a:pt x="1142243" y="-125902"/>
                  <a:pt x="1200858" y="160141"/>
                </a:cubicBezTo>
                <a:cubicBezTo>
                  <a:pt x="1259473" y="446184"/>
                  <a:pt x="1219615" y="1522362"/>
                  <a:pt x="1109418" y="1848264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157162274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8549F4B2-1664-3ACE-3356-E49E6D969428}"/>
              </a:ext>
            </a:extLst>
          </p:cNvPr>
          <p:cNvSpPr/>
          <p:nvPr/>
        </p:nvSpPr>
        <p:spPr>
          <a:xfrm>
            <a:off x="5602371" y="4119269"/>
            <a:ext cx="1043425" cy="1892519"/>
          </a:xfrm>
          <a:custGeom>
            <a:avLst/>
            <a:gdLst>
              <a:gd name="connsiteX0" fmla="*/ 3604 w 1043425"/>
              <a:gd name="connsiteY0" fmla="*/ 1592214 h 1892519"/>
              <a:gd name="connsiteX1" fmla="*/ 137247 w 1043425"/>
              <a:gd name="connsiteY1" fmla="*/ 1887636 h 1892519"/>
              <a:gd name="connsiteX2" fmla="*/ 939106 w 1043425"/>
              <a:gd name="connsiteY2" fmla="*/ 1725857 h 1892519"/>
              <a:gd name="connsiteX3" fmla="*/ 1009444 w 1043425"/>
              <a:gd name="connsiteY3" fmla="*/ 1106879 h 1892519"/>
              <a:gd name="connsiteX4" fmla="*/ 714023 w 1043425"/>
              <a:gd name="connsiteY4" fmla="*/ 691882 h 1892519"/>
              <a:gd name="connsiteX5" fmla="*/ 573346 w 1043425"/>
              <a:gd name="connsiteY5" fmla="*/ 164343 h 1892519"/>
              <a:gd name="connsiteX6" fmla="*/ 235721 w 1043425"/>
              <a:gd name="connsiteY6" fmla="*/ 2565 h 1892519"/>
              <a:gd name="connsiteX7" fmla="*/ 45807 w 1043425"/>
              <a:gd name="connsiteY7" fmla="*/ 262817 h 1892519"/>
              <a:gd name="connsiteX8" fmla="*/ 38774 w 1043425"/>
              <a:gd name="connsiteY8" fmla="*/ 1212386 h 1892519"/>
              <a:gd name="connsiteX9" fmla="*/ 3604 w 1043425"/>
              <a:gd name="connsiteY9" fmla="*/ 1592214 h 189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425" h="1892519">
                <a:moveTo>
                  <a:pt x="3604" y="1592214"/>
                </a:moveTo>
                <a:cubicBezTo>
                  <a:pt x="20016" y="1704756"/>
                  <a:pt x="-18670" y="1865362"/>
                  <a:pt x="137247" y="1887636"/>
                </a:cubicBezTo>
                <a:cubicBezTo>
                  <a:pt x="293164" y="1909910"/>
                  <a:pt x="793740" y="1855983"/>
                  <a:pt x="939106" y="1725857"/>
                </a:cubicBezTo>
                <a:cubicBezTo>
                  <a:pt x="1084472" y="1595731"/>
                  <a:pt x="1046958" y="1279208"/>
                  <a:pt x="1009444" y="1106879"/>
                </a:cubicBezTo>
                <a:cubicBezTo>
                  <a:pt x="971930" y="934550"/>
                  <a:pt x="786706" y="848971"/>
                  <a:pt x="714023" y="691882"/>
                </a:cubicBezTo>
                <a:cubicBezTo>
                  <a:pt x="641340" y="534793"/>
                  <a:pt x="653063" y="279229"/>
                  <a:pt x="573346" y="164343"/>
                </a:cubicBezTo>
                <a:cubicBezTo>
                  <a:pt x="493629" y="49457"/>
                  <a:pt x="323644" y="-13847"/>
                  <a:pt x="235721" y="2565"/>
                </a:cubicBezTo>
                <a:cubicBezTo>
                  <a:pt x="147798" y="18977"/>
                  <a:pt x="78632" y="61180"/>
                  <a:pt x="45807" y="262817"/>
                </a:cubicBezTo>
                <a:cubicBezTo>
                  <a:pt x="12982" y="464454"/>
                  <a:pt x="45808" y="990820"/>
                  <a:pt x="38774" y="1212386"/>
                </a:cubicBezTo>
                <a:cubicBezTo>
                  <a:pt x="31740" y="1433952"/>
                  <a:pt x="-12808" y="1479672"/>
                  <a:pt x="3604" y="1592214"/>
                </a:cubicBezTo>
                <a:close/>
              </a:path>
            </a:pathLst>
          </a:cu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 sd="33216220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932610B9-CF4F-CF77-5D9A-8E9F4C4D12DD}"/>
              </a:ext>
            </a:extLst>
          </p:cNvPr>
          <p:cNvSpPr txBox="1"/>
          <p:nvPr/>
        </p:nvSpPr>
        <p:spPr>
          <a:xfrm>
            <a:off x="1338914" y="1344308"/>
            <a:ext cx="281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Enterprise Architects</a:t>
            </a:r>
            <a:br>
              <a:rPr lang="en-US" dirty="0"/>
            </a:br>
            <a:r>
              <a:rPr lang="en-US" dirty="0"/>
              <a:t>as an Approval Committee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E53A1B6-8078-3C6C-9E48-09FF8C96B6DC}"/>
              </a:ext>
            </a:extLst>
          </p:cNvPr>
          <p:cNvSpPr txBox="1"/>
          <p:nvPr/>
        </p:nvSpPr>
        <p:spPr>
          <a:xfrm>
            <a:off x="1338914" y="2101111"/>
            <a:ext cx="27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Enterprise Architects</a:t>
            </a:r>
            <a:br>
              <a:rPr lang="en-US" dirty="0"/>
            </a:br>
            <a:r>
              <a:rPr lang="en-US" dirty="0"/>
              <a:t>as Guides and Facilitators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9026D39A-C4AD-AF74-9763-D90D9C6B04FE}"/>
              </a:ext>
            </a:extLst>
          </p:cNvPr>
          <p:cNvSpPr txBox="1"/>
          <p:nvPr/>
        </p:nvSpPr>
        <p:spPr>
          <a:xfrm>
            <a:off x="4733045" y="1446168"/>
            <a:ext cx="275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understanding</a:t>
            </a:r>
          </a:p>
          <a:p>
            <a:pPr algn="ctr"/>
            <a:r>
              <a:rPr lang="en-US" dirty="0"/>
              <a:t>captured as a curated repository of information 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BCA6CD33-8132-11B9-A9CA-754322AD46A7}"/>
              </a:ext>
            </a:extLst>
          </p:cNvPr>
          <p:cNvSpPr txBox="1"/>
          <p:nvPr/>
        </p:nvSpPr>
        <p:spPr>
          <a:xfrm>
            <a:off x="8677650" y="1233332"/>
            <a:ext cx="3013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“Ask early and frequently if you want feedback. Ask in the end if you want blessings” 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– Venkat S.</a:t>
            </a: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A280DC8C-3F79-7BAB-2724-97F12C98E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569" y="2101111"/>
            <a:ext cx="560297" cy="560297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22F370AB-ACAF-27C3-1D46-2FF6415A1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995" y="1430342"/>
            <a:ext cx="560297" cy="5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DEA3-712C-95E5-7758-E130C7D2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Shared Understanding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2DE9D-9111-59D1-A567-9BE718E26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Architectural/Conceptual Integrity across Organization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Collectively owned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Goal: same solutions for same problems in same contexts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To evolve systems, we need to understand the trade-offs and the context and the compromises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See: </a:t>
            </a:r>
            <a:r>
              <a:rPr lang="en-US" sz="2000" dirty="0">
                <a:hlinkClick r:id="rId2"/>
              </a:rPr>
              <a:t>https://en.wikipedia.org/wiki/G._K._Chesterton#Chesterton's_fence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Write down the reasons for doing things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is the rationale behind the design decisions?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Why we chose this, why we didn’t choose this?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“The code is the truth, but the code is not the whole truth”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774F4-5B2B-6727-E8F7-34BB7B6D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3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15E6-9C76-1F7B-678C-4FECDC6E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DEE8-13FD-E783-F1EE-90DEB422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Capture Shared Understanding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60C2D-DABD-7F28-AF2E-504EC209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The Galaxy Brain meme listing:&#10;Standards&#10;Biases&#10;Patterns&#10;">
            <a:extLst>
              <a:ext uri="{FF2B5EF4-FFF2-40B4-BE49-F238E27FC236}">
                <a16:creationId xmlns:a16="http://schemas.microsoft.com/office/drawing/2014/main" id="{CE7AA340-0D36-01B7-40FB-1E471118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95" y="1533251"/>
            <a:ext cx="4534471" cy="441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637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9D4-E1CE-FB72-FF38-A745805A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D17A-34AE-318C-30FD-83E1FDA2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6705312" cy="50120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list of “approved” software things, e.g.: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Camunda 5.1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Kafka 3.2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Drools 8.43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...</a:t>
            </a:r>
          </a:p>
          <a:p>
            <a:pPr>
              <a:lnSpc>
                <a:spcPct val="120000"/>
              </a:lnSpc>
            </a:pPr>
            <a:r>
              <a:rPr lang="en-US" dirty="0"/>
              <a:t>Approved for what? Why? Why not? Unclear</a:t>
            </a:r>
          </a:p>
          <a:p>
            <a:pPr>
              <a:lnSpc>
                <a:spcPct val="120000"/>
              </a:lnSpc>
            </a:pPr>
            <a:r>
              <a:rPr lang="en-US" dirty="0"/>
              <a:t>Software is fungible and many of tools are </a:t>
            </a:r>
            <a:br>
              <a:rPr lang="en-US" dirty="0"/>
            </a:br>
            <a:r>
              <a:rPr lang="en-US" dirty="0"/>
              <a:t>Turing complete, so: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Kafka is a database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workflow engine is a rules engine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rules engine is a workflow engine</a:t>
            </a:r>
          </a:p>
          <a:p>
            <a:pPr>
              <a:lnSpc>
                <a:spcPct val="120000"/>
              </a:lnSpc>
            </a:pPr>
            <a:r>
              <a:rPr lang="en-US" dirty="0"/>
              <a:t>Standardization can lead to stagnation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What is the motivation for changing a standard?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31803-0649-A790-ACD1-22B55A0A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BD1A-8C9D-1AB0-1A21-9D483FF5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12" y="1247279"/>
            <a:ext cx="3877861" cy="48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2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character sitting at a table with a mug&#10;&#10;AI-generated content may be incorrect.">
            <a:extLst>
              <a:ext uri="{FF2B5EF4-FFF2-40B4-BE49-F238E27FC236}">
                <a16:creationId xmlns:a16="http://schemas.microsoft.com/office/drawing/2014/main" id="{DD613E23-E181-611B-53AF-0E7DE3C6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0682" r="11508" b="9709"/>
          <a:stretch>
            <a:fillRect/>
          </a:stretch>
        </p:blipFill>
        <p:spPr>
          <a:xfrm>
            <a:off x="6530340" y="1191156"/>
            <a:ext cx="4884422" cy="4901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AF441-5CB0-F3C1-ACEB-66A0F63D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– Standards Refined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5B17-2E21-01A5-3137-37CD350FE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4922"/>
            <a:ext cx="5562601" cy="5012042"/>
          </a:xfrm>
        </p:spPr>
        <p:txBody>
          <a:bodyPr>
            <a:normAutofit/>
          </a:bodyPr>
          <a:lstStyle/>
          <a:p>
            <a:r>
              <a:rPr lang="en-US" dirty="0"/>
              <a:t>“Our bias is X. Why will it not work for your requirements?”</a:t>
            </a:r>
          </a:p>
          <a:p>
            <a:r>
              <a:rPr lang="en-US" dirty="0"/>
              <a:t>Introduces a notion of context</a:t>
            </a:r>
          </a:p>
          <a:p>
            <a:pPr lvl="1"/>
            <a:r>
              <a:rPr lang="en-US" dirty="0"/>
              <a:t>Functional</a:t>
            </a:r>
          </a:p>
          <a:p>
            <a:pPr lvl="2"/>
            <a:r>
              <a:rPr lang="en-US" dirty="0"/>
              <a:t>Workflow</a:t>
            </a:r>
          </a:p>
          <a:p>
            <a:pPr lvl="2"/>
            <a:r>
              <a:rPr lang="en-US" dirty="0"/>
              <a:t>Database</a:t>
            </a:r>
          </a:p>
          <a:p>
            <a:pPr lvl="2"/>
            <a:r>
              <a:rPr lang="en-US" dirty="0"/>
              <a:t>etc.</a:t>
            </a:r>
          </a:p>
          <a:p>
            <a:pPr lvl="1"/>
            <a:r>
              <a:rPr lang="en-US" dirty="0"/>
              <a:t>Lifecycle</a:t>
            </a:r>
          </a:p>
          <a:p>
            <a:pPr lvl="2"/>
            <a:r>
              <a:rPr lang="en-US" dirty="0"/>
              <a:t>Legacy apps</a:t>
            </a:r>
          </a:p>
          <a:p>
            <a:pPr lvl="2"/>
            <a:r>
              <a:rPr lang="en-US" dirty="0"/>
              <a:t>Maintained apps</a:t>
            </a:r>
          </a:p>
          <a:p>
            <a:pPr lvl="2"/>
            <a:r>
              <a:rPr lang="en-US" dirty="0"/>
              <a:t>New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77324-9BE7-2B89-7079-BE389F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945A7-CDB3-CEDE-AD42-295047DE1D94}"/>
              </a:ext>
            </a:extLst>
          </p:cNvPr>
          <p:cNvSpPr txBox="1"/>
          <p:nvPr/>
        </p:nvSpPr>
        <p:spPr>
          <a:xfrm>
            <a:off x="8182303" y="3939540"/>
            <a:ext cx="2577137" cy="1323439"/>
          </a:xfrm>
          <a:prstGeom prst="rect">
            <a:avLst/>
          </a:prstGeom>
          <a:noFill/>
          <a:scene3d>
            <a:camera prst="perspectiveHeroicExtremeRightFacing">
              <a:rot lat="2700000" lon="20041690" rev="31914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CAMUNDA 8 IS OUR WORKFLOW BIAS FOR NEW APPS</a:t>
            </a:r>
            <a:endParaRPr lang="en-US" sz="2000"/>
          </a:p>
          <a:p>
            <a:pPr algn="ctr"/>
            <a:r>
              <a:rPr lang="en-US" sz="2000" b="1"/>
              <a:t>CHANGE MY MIND</a:t>
            </a:r>
            <a:endParaRPr lang="en-US" sz="20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DAC38B-5AFE-0C79-7D4C-DD2E7CC465AC}"/>
              </a:ext>
            </a:extLst>
          </p:cNvPr>
          <p:cNvCxnSpPr/>
          <p:nvPr/>
        </p:nvCxnSpPr>
        <p:spPr>
          <a:xfrm flipV="1">
            <a:off x="8503920" y="4396740"/>
            <a:ext cx="1897380" cy="876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77193-CBA4-D99B-4A58-56E5FE443374}"/>
              </a:ext>
            </a:extLst>
          </p:cNvPr>
          <p:cNvSpPr txBox="1"/>
          <p:nvPr/>
        </p:nvSpPr>
        <p:spPr>
          <a:xfrm>
            <a:off x="9406354" y="1427020"/>
            <a:ext cx="2040272" cy="1015663"/>
          </a:xfrm>
          <a:prstGeom prst="rect">
            <a:avLst/>
          </a:prstGeom>
          <a:solidFill>
            <a:srgbClr val="FFFFF3"/>
          </a:solidFill>
          <a:scene3d>
            <a:camera prst="perspectiveHeroicExtremeRightFacing">
              <a:rot lat="2700000" lon="20640000" rev="319141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ARCHITECTURE CONTROL </a:t>
            </a:r>
            <a:br>
              <a:rPr lang="en-US" sz="2000" b="1" dirty="0"/>
            </a:br>
            <a:r>
              <a:rPr lang="en-US" sz="2000" b="1" dirty="0"/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81408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9C763A-1738-864B-B3DE-5B8643F5E635}"/>
              </a:ext>
            </a:extLst>
          </p:cNvPr>
          <p:cNvSpPr/>
          <p:nvPr/>
        </p:nvSpPr>
        <p:spPr>
          <a:xfrm>
            <a:off x="3673642" y="2382252"/>
            <a:ext cx="7507705" cy="2783305"/>
          </a:xfrm>
          <a:custGeom>
            <a:avLst/>
            <a:gdLst>
              <a:gd name="connsiteX0" fmla="*/ 0 w 7570331"/>
              <a:gd name="connsiteY0" fmla="*/ 0 h 2783954"/>
              <a:gd name="connsiteX1" fmla="*/ 1114926 w 7570331"/>
              <a:gd name="connsiteY1" fmla="*/ 296779 h 2783954"/>
              <a:gd name="connsiteX2" fmla="*/ 2165684 w 7570331"/>
              <a:gd name="connsiteY2" fmla="*/ 1171073 h 2783954"/>
              <a:gd name="connsiteX3" fmla="*/ 3874169 w 7570331"/>
              <a:gd name="connsiteY3" fmla="*/ 1668379 h 2783954"/>
              <a:gd name="connsiteX4" fmla="*/ 5061284 w 7570331"/>
              <a:gd name="connsiteY4" fmla="*/ 1860884 h 2783954"/>
              <a:gd name="connsiteX5" fmla="*/ 5975684 w 7570331"/>
              <a:gd name="connsiteY5" fmla="*/ 2422358 h 2783954"/>
              <a:gd name="connsiteX6" fmla="*/ 6593305 w 7570331"/>
              <a:gd name="connsiteY6" fmla="*/ 2727158 h 2783954"/>
              <a:gd name="connsiteX7" fmla="*/ 7507705 w 7570331"/>
              <a:gd name="connsiteY7" fmla="*/ 2783305 h 2783954"/>
              <a:gd name="connsiteX8" fmla="*/ 7491663 w 7570331"/>
              <a:gd name="connsiteY8" fmla="*/ 2759242 h 2783954"/>
              <a:gd name="connsiteX9" fmla="*/ 7499684 w 7570331"/>
              <a:gd name="connsiteY9" fmla="*/ 2759242 h 2783954"/>
              <a:gd name="connsiteX0" fmla="*/ 0 w 7570331"/>
              <a:gd name="connsiteY0" fmla="*/ 0 h 2783954"/>
              <a:gd name="connsiteX1" fmla="*/ 1114926 w 7570331"/>
              <a:gd name="connsiteY1" fmla="*/ 296779 h 2783954"/>
              <a:gd name="connsiteX2" fmla="*/ 2165684 w 7570331"/>
              <a:gd name="connsiteY2" fmla="*/ 1171073 h 2783954"/>
              <a:gd name="connsiteX3" fmla="*/ 3874169 w 7570331"/>
              <a:gd name="connsiteY3" fmla="*/ 1668379 h 2783954"/>
              <a:gd name="connsiteX4" fmla="*/ 5061284 w 7570331"/>
              <a:gd name="connsiteY4" fmla="*/ 1860884 h 2783954"/>
              <a:gd name="connsiteX5" fmla="*/ 5975684 w 7570331"/>
              <a:gd name="connsiteY5" fmla="*/ 2422358 h 2783954"/>
              <a:gd name="connsiteX6" fmla="*/ 6593305 w 7570331"/>
              <a:gd name="connsiteY6" fmla="*/ 2727158 h 2783954"/>
              <a:gd name="connsiteX7" fmla="*/ 7507705 w 7570331"/>
              <a:gd name="connsiteY7" fmla="*/ 2783305 h 2783954"/>
              <a:gd name="connsiteX8" fmla="*/ 7491663 w 7570331"/>
              <a:gd name="connsiteY8" fmla="*/ 2759242 h 2783954"/>
              <a:gd name="connsiteX0" fmla="*/ 0 w 7507705"/>
              <a:gd name="connsiteY0" fmla="*/ 0 h 2783305"/>
              <a:gd name="connsiteX1" fmla="*/ 1114926 w 7507705"/>
              <a:gd name="connsiteY1" fmla="*/ 296779 h 2783305"/>
              <a:gd name="connsiteX2" fmla="*/ 2165684 w 7507705"/>
              <a:gd name="connsiteY2" fmla="*/ 1171073 h 2783305"/>
              <a:gd name="connsiteX3" fmla="*/ 3874169 w 7507705"/>
              <a:gd name="connsiteY3" fmla="*/ 1668379 h 2783305"/>
              <a:gd name="connsiteX4" fmla="*/ 5061284 w 7507705"/>
              <a:gd name="connsiteY4" fmla="*/ 1860884 h 2783305"/>
              <a:gd name="connsiteX5" fmla="*/ 5975684 w 7507705"/>
              <a:gd name="connsiteY5" fmla="*/ 2422358 h 2783305"/>
              <a:gd name="connsiteX6" fmla="*/ 6593305 w 7507705"/>
              <a:gd name="connsiteY6" fmla="*/ 2727158 h 2783305"/>
              <a:gd name="connsiteX7" fmla="*/ 7507705 w 7507705"/>
              <a:gd name="connsiteY7" fmla="*/ 2783305 h 27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7705" h="2783305">
                <a:moveTo>
                  <a:pt x="0" y="0"/>
                </a:moveTo>
                <a:cubicBezTo>
                  <a:pt x="376989" y="50800"/>
                  <a:pt x="753979" y="101600"/>
                  <a:pt x="1114926" y="296779"/>
                </a:cubicBezTo>
                <a:cubicBezTo>
                  <a:pt x="1475873" y="491958"/>
                  <a:pt x="1705810" y="942473"/>
                  <a:pt x="2165684" y="1171073"/>
                </a:cubicBezTo>
                <a:cubicBezTo>
                  <a:pt x="2625558" y="1399673"/>
                  <a:pt x="3391569" y="1553411"/>
                  <a:pt x="3874169" y="1668379"/>
                </a:cubicBezTo>
                <a:cubicBezTo>
                  <a:pt x="4356769" y="1783347"/>
                  <a:pt x="4711032" y="1735221"/>
                  <a:pt x="5061284" y="1860884"/>
                </a:cubicBezTo>
                <a:cubicBezTo>
                  <a:pt x="5411537" y="1986547"/>
                  <a:pt x="5720347" y="2277979"/>
                  <a:pt x="5975684" y="2422358"/>
                </a:cubicBezTo>
                <a:cubicBezTo>
                  <a:pt x="6231021" y="2566737"/>
                  <a:pt x="6337968" y="2667000"/>
                  <a:pt x="6593305" y="2727158"/>
                </a:cubicBezTo>
                <a:cubicBezTo>
                  <a:pt x="6848642" y="2787316"/>
                  <a:pt x="7357979" y="2777958"/>
                  <a:pt x="7507705" y="2783305"/>
                </a:cubicBezTo>
              </a:path>
            </a:pathLst>
          </a:custGeom>
          <a:noFill/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A7853-3A4A-4C53-BC54-6B06E38B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Standards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185D6-3EA0-F9E7-24E9-F95A5C3F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catalog of standards or biases navigates from a solution</a:t>
            </a:r>
          </a:p>
          <a:p>
            <a:r>
              <a:rPr lang="en-US" dirty="0"/>
              <a:t>We want to navigate from a problem</a:t>
            </a:r>
          </a:p>
          <a:p>
            <a:r>
              <a:rPr lang="en-US" dirty="0"/>
              <a:t>…in a context</a:t>
            </a:r>
          </a:p>
          <a:p>
            <a:r>
              <a:rPr lang="en-US" dirty="0"/>
              <a:t>…to a solution</a:t>
            </a:r>
          </a:p>
          <a:p>
            <a:r>
              <a:rPr lang="en-US" dirty="0"/>
              <a:t>…understanding tradeoffs</a:t>
            </a:r>
          </a:p>
          <a:p>
            <a:r>
              <a:rPr lang="en-US" dirty="0"/>
              <a:t>…specific to our organization</a:t>
            </a:r>
          </a:p>
          <a:p>
            <a:r>
              <a:rPr lang="en-US" dirty="0"/>
              <a:t>…with working examples to inspire and reuse</a:t>
            </a:r>
          </a:p>
          <a:p>
            <a:r>
              <a:rPr lang="en-US" dirty="0"/>
              <a:t>…and pointers to related problems and their solutions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8A2F5-1148-1D50-0921-1CC101F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18</a:t>
            </a:fld>
            <a:endParaRPr lang="en-US"/>
          </a:p>
        </p:txBody>
      </p:sp>
      <p:pic>
        <p:nvPicPr>
          <p:cNvPr id="19" name="Graphic 18" descr="Sun with solid fill">
            <a:extLst>
              <a:ext uri="{FF2B5EF4-FFF2-40B4-BE49-F238E27FC236}">
                <a16:creationId xmlns:a16="http://schemas.microsoft.com/office/drawing/2014/main" id="{982E1A61-93D3-61C4-633C-92341BA9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8041" y="1900989"/>
            <a:ext cx="914400" cy="914400"/>
          </a:xfrm>
          <a:prstGeom prst="rect">
            <a:avLst/>
          </a:prstGeom>
        </p:spPr>
      </p:pic>
      <p:pic>
        <p:nvPicPr>
          <p:cNvPr id="21" name="Graphic 20" descr="Cloud with solid fill">
            <a:extLst>
              <a:ext uri="{FF2B5EF4-FFF2-40B4-BE49-F238E27FC236}">
                <a16:creationId xmlns:a16="http://schemas.microsoft.com/office/drawing/2014/main" id="{7B221BB4-2D0D-0600-706E-3523D8724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052" y="1813846"/>
            <a:ext cx="2053389" cy="1615154"/>
          </a:xfrm>
          <a:prstGeom prst="rect">
            <a:avLst/>
          </a:prstGeom>
        </p:spPr>
      </p:pic>
      <p:pic>
        <p:nvPicPr>
          <p:cNvPr id="22" name="Graphic 21" descr="Cloud with solid fill">
            <a:extLst>
              <a:ext uri="{FF2B5EF4-FFF2-40B4-BE49-F238E27FC236}">
                <a16:creationId xmlns:a16="http://schemas.microsoft.com/office/drawing/2014/main" id="{7220D91F-0BC7-90CB-646C-3DE1746FB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6442" y="1515456"/>
            <a:ext cx="1965358" cy="1276622"/>
          </a:xfrm>
          <a:prstGeom prst="rect">
            <a:avLst/>
          </a:prstGeom>
        </p:spPr>
      </p:pic>
      <p:pic>
        <p:nvPicPr>
          <p:cNvPr id="27" name="Graphic 26" descr="Downhill skiing with solid fill">
            <a:extLst>
              <a:ext uri="{FF2B5EF4-FFF2-40B4-BE49-F238E27FC236}">
                <a16:creationId xmlns:a16="http://schemas.microsoft.com/office/drawing/2014/main" id="{92B3169B-757F-D854-6D1B-8FDB5873A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31361">
            <a:off x="6918003" y="3456401"/>
            <a:ext cx="682099" cy="6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EC34-F2A3-42F2-4619-E26D58FC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78FF2-3601-CB04-1B2E-105647FC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FB874-D662-A901-0685-0334BAD99783}"/>
              </a:ext>
            </a:extLst>
          </p:cNvPr>
          <p:cNvGrpSpPr/>
          <p:nvPr/>
        </p:nvGrpSpPr>
        <p:grpSpPr>
          <a:xfrm>
            <a:off x="3714750" y="1939664"/>
            <a:ext cx="4762500" cy="3429000"/>
            <a:chOff x="3714750" y="1939664"/>
            <a:chExt cx="4762500" cy="3429000"/>
          </a:xfrm>
        </p:grpSpPr>
        <p:pic>
          <p:nvPicPr>
            <p:cNvPr id="1026" name="Picture 2" descr="Spongebob's Imagination Rainbow Meme Generator - Imgflip">
              <a:extLst>
                <a:ext uri="{FF2B5EF4-FFF2-40B4-BE49-F238E27FC236}">
                  <a16:creationId xmlns:a16="http://schemas.microsoft.com/office/drawing/2014/main" id="{5AF7FF8E-719A-154F-5119-8D689046F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0" y="1939664"/>
              <a:ext cx="47625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75E474-3266-360E-ACC5-5BB790C77CAE}"/>
                </a:ext>
              </a:extLst>
            </p:cNvPr>
            <p:cNvSpPr txBox="1"/>
            <p:nvPr/>
          </p:nvSpPr>
          <p:spPr>
            <a:xfrm>
              <a:off x="4856480" y="2550160"/>
              <a:ext cx="2600960" cy="222396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400" dirty="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PATTERNS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66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0311C380-9CDB-F100-1AFF-1A08B5AF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36000" r="32444" b="12000"/>
          <a:stretch>
            <a:fillRect/>
          </a:stretch>
        </p:blipFill>
        <p:spPr>
          <a:xfrm>
            <a:off x="9227820" y="2610804"/>
            <a:ext cx="274320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DCA83-9E3C-3144-4ABC-6BEE422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393D-E42A-18B3-1AB1-79E692EA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Unsatisfying attempts at defining Architecture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B93B0-6A1D-9A1F-438C-46DFE262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7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0B25-4A4B-76D4-4F42-D6D24766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185B-9359-445C-B6F8-BAAF8B250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"Each </a:t>
            </a:r>
            <a:r>
              <a:rPr lang="en-US" sz="2400" b="1" dirty="0"/>
              <a:t>pattern</a:t>
            </a:r>
            <a:r>
              <a:rPr lang="en-US" sz="2400" dirty="0"/>
              <a:t> is a three-part </a:t>
            </a:r>
            <a:r>
              <a:rPr lang="en-US" sz="2400" b="1" dirty="0"/>
              <a:t>rule</a:t>
            </a:r>
            <a:r>
              <a:rPr lang="en-US" sz="2400" dirty="0"/>
              <a:t>, which expresses a relation between a certain </a:t>
            </a:r>
            <a:r>
              <a:rPr lang="en-US" sz="2400" b="1" dirty="0"/>
              <a:t>context</a:t>
            </a:r>
            <a:r>
              <a:rPr lang="en-US" sz="2400" dirty="0"/>
              <a:t>, a certain system of </a:t>
            </a:r>
            <a:r>
              <a:rPr lang="en-US" sz="2400" b="1" dirty="0"/>
              <a:t>forces</a:t>
            </a:r>
            <a:r>
              <a:rPr lang="en-US" sz="2400" dirty="0"/>
              <a:t> which occurs repeatedly in that context, and a certain </a:t>
            </a:r>
            <a:r>
              <a:rPr lang="en-US" sz="2400" b="1" dirty="0"/>
              <a:t>software configuration </a:t>
            </a:r>
            <a:r>
              <a:rPr lang="en-US" sz="2400" dirty="0"/>
              <a:t>which allows these forces to resolve themselves." - </a:t>
            </a:r>
            <a:r>
              <a:rPr lang="en-US" sz="2400" i="1" dirty="0"/>
              <a:t>Richard Gabriel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"A </a:t>
            </a:r>
            <a:r>
              <a:rPr lang="en-US" sz="2400" b="1" dirty="0"/>
              <a:t>pattern language </a:t>
            </a:r>
            <a:r>
              <a:rPr lang="en-US" sz="2400" dirty="0"/>
              <a:t>defines a collection of patterns and the rules to combine them into an architectural style. Pattern languages describe software frameworks or families of related systems."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A5E6A-C0E7-0FCA-466F-6A009294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D69E-5AFE-3C73-60C1-55848F87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Patterns Make Sense?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50E2-17EB-EA0C-08E7-80705D8BB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4922"/>
                <a:ext cx="10515600" cy="5012042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Patterns capture </a:t>
                </a:r>
                <a:r>
                  <a:rPr lang="en-US" b="1" dirty="0"/>
                  <a:t>solutions</a:t>
                </a:r>
                <a:r>
                  <a:rPr lang="en-US" dirty="0"/>
                  <a:t>, not just abstract principles or strategies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specific solution tries to resolve the forces acting upon it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Each engineering problem has an associated solution space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Solution space is limited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Laws of physics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Business issues (cost, skillset, etc.)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Patterns capture solutions </a:t>
                </a:r>
                <a:r>
                  <a:rPr lang="en-US" b="1" dirty="0"/>
                  <a:t>with a track record</a:t>
                </a:r>
                <a:r>
                  <a:rPr lang="en-US" dirty="0"/>
                  <a:t>, not theories or speculation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Enough systems have been built to observe that a [relatively] small number of patterns exist in each given domain that enumerate all [or most] suitable solutions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⟹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</m:oMath>
                </a14:m>
                <a:r>
                  <a:rPr lang="en-US" i="1" dirty="0"/>
                  <a:t>Patterns describe structures that are useful, useable, and used!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50E2-17EB-EA0C-08E7-80705D8BB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4922"/>
                <a:ext cx="10515600" cy="5012042"/>
              </a:xfrm>
              <a:blipFill>
                <a:blip r:embed="rId3"/>
                <a:stretch>
                  <a:fillRect l="-696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0AA8-4867-45A5-11D8-91BA9443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8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8833D-1B82-BAD6-EF67-B3EE98DBE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E7E7-FD11-6550-74F7-A1E96943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Examples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744A27-6943-7998-3E5C-6F8C9E332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825054"/>
              </p:ext>
            </p:extLst>
          </p:nvPr>
        </p:nvGraphicFramePr>
        <p:xfrm>
          <a:off x="2007108" y="989965"/>
          <a:ext cx="8177784" cy="554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038">
                  <a:extLst>
                    <a:ext uri="{9D8B030D-6E8A-4147-A177-3AD203B41FA5}">
                      <a16:colId xmlns:a16="http://schemas.microsoft.com/office/drawing/2014/main" val="789836643"/>
                    </a:ext>
                  </a:extLst>
                </a:gridCol>
                <a:gridCol w="6276746">
                  <a:extLst>
                    <a:ext uri="{9D8B030D-6E8A-4147-A177-3AD203B41FA5}">
                      <a16:colId xmlns:a16="http://schemas.microsoft.com/office/drawing/2014/main" val="1149230821"/>
                    </a:ext>
                  </a:extLst>
                </a:gridCol>
              </a:tblGrid>
              <a:tr h="276278">
                <a:tc>
                  <a:txBody>
                    <a:bodyPr/>
                    <a:lstStyle/>
                    <a:p>
                      <a:r>
                        <a:rPr lang="en-US" sz="2000" b="1" dirty="0"/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Pattern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002546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Messaging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Publisher/Subscriber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124105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Guaranteed Messaging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121540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Queue with Keys (Sequential Convoy)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964715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Dead Letter Queue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09876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Relational Database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08812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Key-Value Store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4328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Two-Dimensional Key-Value Store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631921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Cache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712083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Resiliency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Bulkhead 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3499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Stateless Services 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070054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Horizontal Scalability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153230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Bi-temporal </a:t>
                      </a:r>
                      <a:r>
                        <a:rPr lang="en-US" sz="2000" dirty="0" err="1"/>
                        <a:t>Milestoning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41189"/>
                  </a:ext>
                </a:extLst>
              </a:tr>
              <a:tr h="27627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 Water Mark Filters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54695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36AE-138C-4C46-70D6-EA0F5CD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6045-1D18-109B-E73C-D1EA5520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Description Template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2B2191-FB31-879E-209C-ED084DD5F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856807"/>
              </p:ext>
            </p:extLst>
          </p:nvPr>
        </p:nvGraphicFramePr>
        <p:xfrm>
          <a:off x="838200" y="2088157"/>
          <a:ext cx="1051560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287">
                  <a:extLst>
                    <a:ext uri="{9D8B030D-6E8A-4147-A177-3AD203B41FA5}">
                      <a16:colId xmlns:a16="http://schemas.microsoft.com/office/drawing/2014/main" val="3049304632"/>
                    </a:ext>
                  </a:extLst>
                </a:gridCol>
                <a:gridCol w="8386313">
                  <a:extLst>
                    <a:ext uri="{9D8B030D-6E8A-4147-A177-3AD203B41FA5}">
                      <a16:colId xmlns:a16="http://schemas.microsoft.com/office/drawing/2014/main" val="19958772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Pattern: [Pattern Name - a descriptive and unique name]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2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of the goal behind the pattern and the reason for using it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89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Motivation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scenario consisting of a problem and a context in which this pattern can be used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6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Applicability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Situations in which this pattern is usable; the context for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2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Structure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graphical representation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43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Consequences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of the results, side effects, and trade offs caused by using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Implementation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description or an example of an implementation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Related Patterns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patterns that have some relationship with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Known uses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Examples of real usages of the pattern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450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5B6ABB-DCA2-EB48-C8E2-375EB71A305D}"/>
              </a:ext>
            </a:extLst>
          </p:cNvPr>
          <p:cNvSpPr txBox="1"/>
          <p:nvPr/>
        </p:nvSpPr>
        <p:spPr>
          <a:xfrm>
            <a:off x="9734843" y="1326508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EE1D3-BB22-1AF7-3BA0-D075C0EF78E1}"/>
              </a:ext>
            </a:extLst>
          </p:cNvPr>
          <p:cNvSpPr txBox="1"/>
          <p:nvPr/>
        </p:nvSpPr>
        <p:spPr>
          <a:xfrm>
            <a:off x="9734843" y="1695840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Sub-category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7C619-4652-EF33-1839-D8A4B4A7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5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5B34D-6535-F559-1BD7-89166D72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27A8-06A2-ADD7-0B89-BD54C990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Description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E374DF-C5F6-E926-0737-2DD6F05BF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475751"/>
              </p:ext>
            </p:extLst>
          </p:nvPr>
        </p:nvGraphicFramePr>
        <p:xfrm>
          <a:off x="838200" y="1621813"/>
          <a:ext cx="10515600" cy="478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6712">
                  <a:extLst>
                    <a:ext uri="{9D8B030D-6E8A-4147-A177-3AD203B41FA5}">
                      <a16:colId xmlns:a16="http://schemas.microsoft.com/office/drawing/2014/main" val="3049304632"/>
                    </a:ext>
                  </a:extLst>
                </a:gridCol>
                <a:gridCol w="8628888">
                  <a:extLst>
                    <a:ext uri="{9D8B030D-6E8A-4147-A177-3AD203B41FA5}">
                      <a16:colId xmlns:a16="http://schemas.microsoft.com/office/drawing/2014/main" val="19958772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Pattern: Sequential Convoy </a:t>
                      </a:r>
                      <a:r>
                        <a:rPr lang="en-US" sz="2400" dirty="0"/>
                        <a:t>[from MSFT]</a:t>
                      </a:r>
                      <a:endParaRPr lang="en-US" sz="24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2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related messages in a defined order, without blocking processing of other messages</a:t>
                      </a:r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89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Motivation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 FIFO order within subsets of messages, while still being able to scale out to handle load</a:t>
                      </a:r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6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Applicability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have messages that arrive in order and must be processed in the same order. Arriving messages can be "categorized" in such a way that the category becomes a unit of scale for the system.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25638"/>
                  </a:ext>
                </a:extLst>
              </a:tr>
              <a:tr h="425427">
                <a:tc>
                  <a:txBody>
                    <a:bodyPr/>
                    <a:lstStyle/>
                    <a:p>
                      <a:r>
                        <a:rPr lang="en-US" b="1" dirty="0"/>
                        <a:t>Structure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43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Consequences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Scale out by Category; Category sizes may differ by a lot; throughput limitations; evolving categories; defining category (session) boundaries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Implementation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Service Bus Message Sessions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Related Patterns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Guaranteed Messaging, Competing Consumers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Known uses</a:t>
                      </a:r>
                    </a:p>
                  </a:txBody>
                  <a:tcPr marL="45720" marR="4572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Intraday P&amp;L Accounting System [links, contact info]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450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1FD91A-BB78-59AD-2847-CF7F11DC4C33}"/>
              </a:ext>
            </a:extLst>
          </p:cNvPr>
          <p:cNvSpPr txBox="1"/>
          <p:nvPr/>
        </p:nvSpPr>
        <p:spPr>
          <a:xfrm>
            <a:off x="9734843" y="1326508"/>
            <a:ext cx="167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Messaging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36273-511B-305D-75C2-BBD42EC4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2F1E-7CA5-438C-A0B7-E9724D4421E7}" type="slidenum">
              <a:rPr lang="en-US" smtClean="0"/>
              <a:t>24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6AFFC1-4062-CC62-3373-38D3B04850B8}"/>
              </a:ext>
            </a:extLst>
          </p:cNvPr>
          <p:cNvGrpSpPr/>
          <p:nvPr/>
        </p:nvGrpSpPr>
        <p:grpSpPr>
          <a:xfrm>
            <a:off x="3114587" y="3635153"/>
            <a:ext cx="7095744" cy="977701"/>
            <a:chOff x="2505456" y="3717449"/>
            <a:chExt cx="7095744" cy="977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5CA27-5127-3783-4B6E-5F8EDFF070D4}"/>
                </a:ext>
              </a:extLst>
            </p:cNvPr>
            <p:cNvSpPr/>
            <p:nvPr/>
          </p:nvSpPr>
          <p:spPr>
            <a:xfrm>
              <a:off x="2505456" y="3961080"/>
              <a:ext cx="1353312" cy="6126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Producer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5EBDD2-3D93-A1C1-FDF3-460560897CCE}"/>
                </a:ext>
              </a:extLst>
            </p:cNvPr>
            <p:cNvGrpSpPr/>
            <p:nvPr/>
          </p:nvGrpSpPr>
          <p:grpSpPr>
            <a:xfrm>
              <a:off x="7994904" y="3839658"/>
              <a:ext cx="1606296" cy="855492"/>
              <a:chOff x="7409688" y="3839658"/>
              <a:chExt cx="1606296" cy="85549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A0B6F5-C27A-7B2C-5C33-8F7D97027053}"/>
                  </a:ext>
                </a:extLst>
              </p:cNvPr>
              <p:cNvSpPr/>
              <p:nvPr/>
            </p:nvSpPr>
            <p:spPr>
              <a:xfrm>
                <a:off x="7409688" y="3839658"/>
                <a:ext cx="1606296" cy="3595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Consumer A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1C8153-9770-823B-BFAA-B2D943663E86}"/>
                  </a:ext>
                </a:extLst>
              </p:cNvPr>
              <p:cNvSpPr/>
              <p:nvPr/>
            </p:nvSpPr>
            <p:spPr>
              <a:xfrm>
                <a:off x="7409688" y="4335611"/>
                <a:ext cx="1606296" cy="3595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Consumer B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3C9818-173B-CF43-88BF-040480E9472C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3858768" y="4267404"/>
              <a:ext cx="188671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E576094-3A51-2720-C9AD-7FEE1AB5F44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745480" y="4019428"/>
              <a:ext cx="2249424" cy="1797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800BA3-E4BA-EEBF-450E-13EAE70B21C0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>
              <a:off x="5745480" y="4267404"/>
              <a:ext cx="2249424" cy="2479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A2F600-9DA2-87F7-9514-A0C27EBEBE12}"/>
                </a:ext>
              </a:extLst>
            </p:cNvPr>
            <p:cNvSpPr/>
            <p:nvPr/>
          </p:nvSpPr>
          <p:spPr>
            <a:xfrm>
              <a:off x="5745480" y="3961080"/>
              <a:ext cx="1353312" cy="6126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Queue with Keys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9831D9-E486-2B95-1FC9-C19B95CFB89E}"/>
                </a:ext>
              </a:extLst>
            </p:cNvPr>
            <p:cNvSpPr txBox="1"/>
            <p:nvPr/>
          </p:nvSpPr>
          <p:spPr>
            <a:xfrm>
              <a:off x="4059936" y="3934021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  B2  B1  A1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D6B7C3-D96D-C63C-A116-80BDDCDD7AF9}"/>
                </a:ext>
              </a:extLst>
            </p:cNvPr>
            <p:cNvSpPr txBox="1"/>
            <p:nvPr/>
          </p:nvSpPr>
          <p:spPr>
            <a:xfrm>
              <a:off x="7157826" y="4138093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B2  B1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28EC49-081F-8CA4-C75E-0F8313C119C4}"/>
                </a:ext>
              </a:extLst>
            </p:cNvPr>
            <p:cNvSpPr txBox="1"/>
            <p:nvPr/>
          </p:nvSpPr>
          <p:spPr>
            <a:xfrm>
              <a:off x="7157826" y="3717449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  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78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47B282-F5FA-E898-3306-A5AA78C65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892" y="1131364"/>
            <a:ext cx="4081030" cy="4088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8EE1-5A15-3A0F-63EA-153F55BD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Misuse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48B4-64DF-46F5-8A95-386A68D65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Causes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Exuberance when patterns are discovered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Not understanding or ignoring the context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Not keeping the system simple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“Anticipatory Design”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Ambiguous definition of a pattern</a:t>
            </a:r>
          </a:p>
          <a:p>
            <a:pPr>
              <a:lnSpc>
                <a:spcPct val="120000"/>
              </a:lnSpc>
            </a:pPr>
            <a:r>
              <a:rPr lang="en-US" dirty="0"/>
              <a:t>Treatment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Only use a pattern if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you have the problem it solves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the positives outweigh the negatives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Ensure that the entire team understands the patterns in use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Oversight and Communication – Architecture Function Involvement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BED91-BE63-580A-37A9-959E6A7E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7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DCC6-7EA5-7010-1F79-F906C896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Patterns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9C79E-B442-A058-22AF-246D502B0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Harvested from within the organization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Collected from outside the organization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Many hard problems have been solved, solutions have been codified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Cloud vendors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Harvested solutions implemented on their respective clouds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Published pattern catalogs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Defined different architecture pattern languages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Sign of maturity: Algorithms </a:t>
                </a:r>
                <a:r>
                  <a:rPr lang="en-US" dirty="0">
                    <a:sym typeface="Wingdings" panose="05000000000000000000" pitchFamily="2" charset="2"/>
                  </a:rPr>
                  <a:t> Design Patterns  Architectural Patterns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Cloud Architecture Patterns are Architecture Patterns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⟹ </m:t>
                    </m:r>
                  </m:oMath>
                </a14:m>
                <a:r>
                  <a:rPr lang="en-US" i="1" dirty="0"/>
                  <a:t>Collect, select, adapt, and curate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9C79E-B442-A058-22AF-246D502B0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CFF7D-FEC0-9C50-5CB4-9EEF7DC6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0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7493-C072-BE31-42F0-9D81D91B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Catalog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455A-BA54-DC8F-C31C-6C7B50E6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</a:t>
            </a:r>
            <a:br>
              <a:rPr lang="en-US" dirty="0"/>
            </a:br>
            <a:r>
              <a:rPr lang="en-US" sz="2400" dirty="0">
                <a:hlinkClick r:id="rId3"/>
              </a:rPr>
              <a:t>https://learn.microsoft.com/en-us/azure/architecture/patterns/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dirty="0"/>
          </a:p>
          <a:p>
            <a:r>
              <a:rPr lang="en-US" dirty="0"/>
              <a:t>Amazon</a:t>
            </a:r>
            <a:br>
              <a:rPr lang="en-US" dirty="0"/>
            </a:br>
            <a:r>
              <a:rPr lang="en-US" sz="2400" dirty="0">
                <a:hlinkClick r:id="rId4"/>
              </a:rPr>
              <a:t>https://docs.aws.amazon.com/prescriptive-guidance/latest/cloud-design-patterns/introduction.html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https://aws.amazon.com/blogs/compute/understanding-asynchronous-messaging-for-microservices/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dirty="0"/>
              <a:t>Google</a:t>
            </a:r>
            <a:br>
              <a:rPr lang="en-US" dirty="0"/>
            </a:br>
            <a:r>
              <a:rPr lang="en-US" dirty="0">
                <a:hlinkClick r:id="rId6"/>
              </a:rPr>
              <a:t>https://cloud.google.com/architecture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4216B-222C-0744-8E90-BBD190D1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2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8629-9E94-4ED0-7EC0-0D0E2BCF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774743"/>
          </a:xfrm>
        </p:spPr>
        <p:txBody>
          <a:bodyPr>
            <a:normAutofit/>
          </a:bodyPr>
          <a:lstStyle/>
          <a:p>
            <a:r>
              <a:rPr lang="en-US" dirty="0"/>
              <a:t>Use Case: Stock Trading Accounting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E5DC-0E82-5124-FE1A-2E9FB9D2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10515600" cy="501204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A stock brokerage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…buys/sells stocks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…across many accounts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…using FIFO accounting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…calculates position quantities and P&amp;L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…used for real time reporting and compliance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Need to implement a system that captures trades and calculates quantities and P&amp;L in real time for each trade and for each account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5035E-96E2-6DB1-92CB-491F369D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E087A0-8E33-4AD2-B40F-AC5841A95AD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1B87E139-D017-6CD4-04BD-911D06766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88" y="1165225"/>
            <a:ext cx="3153612" cy="32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5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6117-34A9-B0E1-815B-D52C1DA3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7D45-FF6D-1731-7C2A-DCAFBAD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Nothing that follows is accounting advice, nor legal advice,</a:t>
            </a:r>
            <a:br>
              <a:rPr lang="en-US" dirty="0"/>
            </a:br>
            <a:r>
              <a:rPr lang="en-US" dirty="0"/>
              <a:t>nor technology implementation advice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Always consult your accountant, lawyer, engineer </a:t>
            </a:r>
            <a:br>
              <a:rPr lang="en-US" dirty="0"/>
            </a:br>
            <a:r>
              <a:rPr lang="en-US" dirty="0"/>
              <a:t>as appropriate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79199-D808-1A1C-41DF-8AD930C6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AE279-C6AD-7F3D-09A3-23052F96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9F0C-B084-DE85-8E8F-DE9E3267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[Wikipedia]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BCAA-2C7F-1EB5-C2DA-C711F371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Software architecture is the set of structures needed to reason about a software system and the discipline of creating such structures and systems. Each structure comprises software elements, relations among them, and properties of both elements and relations.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09D5A-AA5C-7C85-E0AC-CAE84571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CA5B-6EBE-B859-6735-76C54FA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5335-8932-CE14-FAB2-961D01CC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Trading Scenario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352DD3-002C-8697-1D78-A20165D5D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555883"/>
              </p:ext>
            </p:extLst>
          </p:nvPr>
        </p:nvGraphicFramePr>
        <p:xfrm>
          <a:off x="638355" y="2026053"/>
          <a:ext cx="10915292" cy="3337560"/>
        </p:xfrm>
        <a:graphic>
          <a:graphicData uri="http://schemas.openxmlformats.org/drawingml/2006/table">
            <a:tbl>
              <a:tblPr/>
              <a:tblGrid>
                <a:gridCol w="1069253">
                  <a:extLst>
                    <a:ext uri="{9D8B030D-6E8A-4147-A177-3AD203B41FA5}">
                      <a16:colId xmlns:a16="http://schemas.microsoft.com/office/drawing/2014/main" val="1574812237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198343079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140291755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3627422893"/>
                    </a:ext>
                  </a:extLst>
                </a:gridCol>
                <a:gridCol w="601455">
                  <a:extLst>
                    <a:ext uri="{9D8B030D-6E8A-4147-A177-3AD203B41FA5}">
                      <a16:colId xmlns:a16="http://schemas.microsoft.com/office/drawing/2014/main" val="433124793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787837074"/>
                    </a:ext>
                  </a:extLst>
                </a:gridCol>
                <a:gridCol w="1158358">
                  <a:extLst>
                    <a:ext uri="{9D8B030D-6E8A-4147-A177-3AD203B41FA5}">
                      <a16:colId xmlns:a16="http://schemas.microsoft.com/office/drawing/2014/main" val="2088553229"/>
                    </a:ext>
                  </a:extLst>
                </a:gridCol>
                <a:gridCol w="1381119">
                  <a:extLst>
                    <a:ext uri="{9D8B030D-6E8A-4147-A177-3AD203B41FA5}">
                      <a16:colId xmlns:a16="http://schemas.microsoft.com/office/drawing/2014/main" val="3461346526"/>
                    </a:ext>
                  </a:extLst>
                </a:gridCol>
                <a:gridCol w="1069253">
                  <a:extLst>
                    <a:ext uri="{9D8B030D-6E8A-4147-A177-3AD203B41FA5}">
                      <a16:colId xmlns:a16="http://schemas.microsoft.com/office/drawing/2014/main" val="623776368"/>
                    </a:ext>
                  </a:extLst>
                </a:gridCol>
                <a:gridCol w="1358842">
                  <a:extLst>
                    <a:ext uri="{9D8B030D-6E8A-4147-A177-3AD203B41FA5}">
                      <a16:colId xmlns:a16="http://schemas.microsoft.com/office/drawing/2014/main" val="1311648517"/>
                    </a:ext>
                  </a:extLst>
                </a:gridCol>
              </a:tblGrid>
              <a:tr h="62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77872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11024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9038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21723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61941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60737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1,000.00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20849"/>
                  </a:ext>
                </a:extLst>
              </a:tr>
              <a:tr h="311766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1,200.00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6431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F228-8DA4-08FB-482D-015CAFE6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2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CB96-0E84-ED95-FC10-9DD7D24E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FFB0-C3B0-E0B0-0B12-0C43BF4C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2841D-BF9E-1F76-D7D6-15EC877E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43895B1C-C842-DF06-8055-648DC8AA9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0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AF394-01FF-CFB6-1BC2-7804CCFF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2F-C617-590D-244E-7F7307C0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7CD8-FA75-762B-0E5E-FECD88D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19C562F-0001-9F82-9A4D-2E05894FEA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EBA17F9A-79C5-EA34-BB2B-DE78D6791AE9}"/>
              </a:ext>
            </a:extLst>
          </p:cNvPr>
          <p:cNvSpPr/>
          <p:nvPr/>
        </p:nvSpPr>
        <p:spPr>
          <a:xfrm>
            <a:off x="1909823" y="4480539"/>
            <a:ext cx="5903087" cy="1772775"/>
          </a:xfrm>
          <a:prstGeom prst="irregularSeal1">
            <a:avLst/>
          </a:prstGeom>
          <a:gradFill flip="none" rotWithShape="1">
            <a:gsLst>
              <a:gs pos="61570">
                <a:srgbClr val="F3A22D"/>
              </a:gs>
              <a:gs pos="30000">
                <a:srgbClr val="E95652"/>
              </a:gs>
              <a:gs pos="0">
                <a:srgbClr val="E95652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2BEBA-93F5-6F8F-2D0B-DC37A2BAD631}"/>
              </a:ext>
            </a:extLst>
          </p:cNvPr>
          <p:cNvSpPr txBox="1"/>
          <p:nvPr/>
        </p:nvSpPr>
        <p:spPr>
          <a:xfrm rot="20804522">
            <a:off x="2337072" y="4862432"/>
            <a:ext cx="5083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0"/>
              </a:rPr>
              <a:t>BIG SAVINGS!</a:t>
            </a:r>
          </a:p>
        </p:txBody>
      </p:sp>
    </p:spTree>
    <p:extLst>
      <p:ext uri="{BB962C8B-B14F-4D97-AF65-F5344CB8AC3E}">
        <p14:creationId xmlns:p14="http://schemas.microsoft.com/office/powerpoint/2010/main" val="2031211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949E-1676-F401-BACC-87738119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DBB1-7AD2-BFD0-7FB4-64CD325D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FIFO Matters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B9D0-6285-494E-DF4C-8FFC6D0C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F4ADD5F-B229-52EF-414E-7B00D46452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228" y="2029367"/>
          <a:ext cx="10909544" cy="3337560"/>
        </p:xfrm>
        <a:graphic>
          <a:graphicData uri="http://schemas.openxmlformats.org/drawingml/2006/table">
            <a:tbl>
              <a:tblPr/>
              <a:tblGrid>
                <a:gridCol w="1068690">
                  <a:extLst>
                    <a:ext uri="{9D8B030D-6E8A-4147-A177-3AD203B41FA5}">
                      <a16:colId xmlns:a16="http://schemas.microsoft.com/office/drawing/2014/main" val="32553500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427188072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533681328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3358538885"/>
                    </a:ext>
                  </a:extLst>
                </a:gridCol>
                <a:gridCol w="601138">
                  <a:extLst>
                    <a:ext uri="{9D8B030D-6E8A-4147-A177-3AD203B41FA5}">
                      <a16:colId xmlns:a16="http://schemas.microsoft.com/office/drawing/2014/main" val="165329092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744985292"/>
                    </a:ext>
                  </a:extLst>
                </a:gridCol>
                <a:gridCol w="1157749">
                  <a:extLst>
                    <a:ext uri="{9D8B030D-6E8A-4147-A177-3AD203B41FA5}">
                      <a16:colId xmlns:a16="http://schemas.microsoft.com/office/drawing/2014/main" val="3309337780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145478416"/>
                    </a:ext>
                  </a:extLst>
                </a:gridCol>
                <a:gridCol w="1068690">
                  <a:extLst>
                    <a:ext uri="{9D8B030D-6E8A-4147-A177-3AD203B41FA5}">
                      <a16:colId xmlns:a16="http://schemas.microsoft.com/office/drawing/2014/main" val="2090686371"/>
                    </a:ext>
                  </a:extLst>
                </a:gridCol>
                <a:gridCol w="1358126">
                  <a:extLst>
                    <a:ext uri="{9D8B030D-6E8A-4147-A177-3AD203B41FA5}">
                      <a16:colId xmlns:a16="http://schemas.microsoft.com/office/drawing/2014/main" val="645066259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Account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Buy/Sell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 Basis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Trade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 Qty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Realized</a:t>
                      </a:r>
                      <a:b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Profit/Loss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829324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68580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9:35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04105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480.00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1832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10:15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475.00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480.00 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657029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10:40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3C7D22"/>
                          </a:solidFill>
                          <a:effectLst/>
                          <a:latin typeface="Aptos Narrow" panose="020B0004020202020204" pitchFamily="34" charset="0"/>
                        </a:rPr>
                        <a:t>Buy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260.00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-  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18241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11:30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MSFT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445.00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450.00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(250.00)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(500.00)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46361"/>
                  </a:ext>
                </a:extLst>
              </a:tr>
              <a:tr h="313488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11:45 AM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 panose="020B0004020202020204" pitchFamily="34" charset="0"/>
                        </a:rPr>
                        <a:t>IBM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EE0000"/>
                          </a:solidFill>
                          <a:effectLst/>
                          <a:latin typeface="Aptos Narrow" panose="020B0004020202020204" pitchFamily="34" charset="0"/>
                        </a:rPr>
                        <a:t>Sell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250.00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240.00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200.00 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      (300.00)</a:t>
                      </a:r>
                    </a:p>
                  </a:txBody>
                  <a:tcPr marL="45720" marR="45720" anchor="b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6285"/>
                  </a:ext>
                </a:extLst>
              </a:tr>
            </a:tbl>
          </a:graphicData>
        </a:graphic>
      </p:graphicFrame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506A72D2-40F8-866C-8864-24B3A99603E1}"/>
              </a:ext>
            </a:extLst>
          </p:cNvPr>
          <p:cNvSpPr/>
          <p:nvPr/>
        </p:nvSpPr>
        <p:spPr>
          <a:xfrm>
            <a:off x="1909823" y="4480539"/>
            <a:ext cx="5903087" cy="1772775"/>
          </a:xfrm>
          <a:prstGeom prst="irregularSeal1">
            <a:avLst/>
          </a:prstGeom>
          <a:gradFill flip="none" rotWithShape="1">
            <a:gsLst>
              <a:gs pos="61570">
                <a:srgbClr val="F3A22D"/>
              </a:gs>
              <a:gs pos="30000">
                <a:srgbClr val="E95652"/>
              </a:gs>
              <a:gs pos="0">
                <a:srgbClr val="E95652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1B986-D5D0-D65B-7D81-758116611EB4}"/>
              </a:ext>
            </a:extLst>
          </p:cNvPr>
          <p:cNvSpPr txBox="1"/>
          <p:nvPr/>
        </p:nvSpPr>
        <p:spPr>
          <a:xfrm rot="20804522">
            <a:off x="2337072" y="4862432"/>
            <a:ext cx="5083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0"/>
              </a:rPr>
              <a:t>BIG SAVINGS!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DE537-7FC3-05D7-26F3-1341E1F4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70" y="1039944"/>
            <a:ext cx="4639059" cy="2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EAD4-09FB-5188-5039-13F19377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83EF-4F24-27CC-D1A2-83D4E240B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FIFO trade processing for Account/Security combination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Can’t lose a trade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Real time processing for reporting and for portfolio compliance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Cost Efficiency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Commodity hardware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Horizontal Scalability/Elasticity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Reliability/Recoverability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100,000 accounts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8,000 stocks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10,000 trades a minute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1827-3515-537C-1736-46E58194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0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6B94-BE7C-4DAD-AF44-85D6E4D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Requirements: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1435-E090-E688-366C-1FCC7565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Guaranteed delivery messaging from the trading system</a:t>
            </a:r>
          </a:p>
          <a:p>
            <a:r>
              <a:rPr lang="en-US" dirty="0"/>
              <a:t>Multiple consumers </a:t>
            </a:r>
          </a:p>
          <a:p>
            <a:pPr lvl="1"/>
            <a:r>
              <a:rPr lang="en-US" dirty="0"/>
              <a:t>Parallel processing for performance</a:t>
            </a:r>
          </a:p>
          <a:p>
            <a:pPr lvl="1"/>
            <a:r>
              <a:rPr lang="en-US" dirty="0"/>
              <a:t>The number of consumers scaling up/down as needed</a:t>
            </a:r>
          </a:p>
          <a:p>
            <a:pPr lvl="1"/>
            <a:r>
              <a:rPr lang="en-US" dirty="0"/>
              <a:t>FIFO within a single Account/Product combination</a:t>
            </a:r>
          </a:p>
          <a:p>
            <a:pPr lvl="1"/>
            <a:r>
              <a:rPr lang="en-US" dirty="0"/>
              <a:t>Partition Key = Account + Product or Account or Product</a:t>
            </a:r>
          </a:p>
          <a:p>
            <a:r>
              <a:rPr lang="en-US" dirty="0"/>
              <a:t>Persistence Layer</a:t>
            </a:r>
          </a:p>
          <a:p>
            <a:pPr lvl="1"/>
            <a:r>
              <a:rPr lang="en-US" dirty="0"/>
              <a:t>Structured data</a:t>
            </a:r>
          </a:p>
          <a:p>
            <a:pPr lvl="1"/>
            <a:r>
              <a:rPr lang="en-US" dirty="0"/>
              <a:t>Relationships with reference data</a:t>
            </a:r>
          </a:p>
          <a:p>
            <a:pPr lvl="1"/>
            <a:r>
              <a:rPr lang="en-US" dirty="0"/>
              <a:t>If not performant enough, caching with periodic writes </a:t>
            </a:r>
          </a:p>
          <a:p>
            <a:pPr lvl="2"/>
            <a:r>
              <a:rPr lang="en-US" dirty="0"/>
              <a:t>Need to worry about recovery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A675-F0C7-AD6F-9CB1-D5551B9F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F750-8844-E166-A6AF-8E0C13FE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EAD84816-4FCF-4D11-C22A-9659BC1E22F4}"/>
              </a:ext>
            </a:extLst>
          </p:cNvPr>
          <p:cNvSpPr/>
          <p:nvPr/>
        </p:nvSpPr>
        <p:spPr>
          <a:xfrm>
            <a:off x="2327653" y="1440180"/>
            <a:ext cx="7966967" cy="434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72B4E9-63F4-49DF-9057-3F98D1448833}"/>
              </a:ext>
            </a:extLst>
          </p:cNvPr>
          <p:cNvSpPr/>
          <p:nvPr/>
        </p:nvSpPr>
        <p:spPr>
          <a:xfrm>
            <a:off x="4704930" y="2629675"/>
            <a:ext cx="3416817" cy="17497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 Trade Queue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13D43-BCE3-BEAF-B8A6-DCD5C49A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Requirements to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B66B1-D75C-28EE-9AE8-6925B03D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76BB7D-2BB8-91E7-610E-D19407FF657F}"/>
              </a:ext>
            </a:extLst>
          </p:cNvPr>
          <p:cNvSpPr/>
          <p:nvPr/>
        </p:nvSpPr>
        <p:spPr>
          <a:xfrm>
            <a:off x="485264" y="2836769"/>
            <a:ext cx="1643409" cy="1336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Publisher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B4773-D09F-BD9A-61F2-37D23C78D179}"/>
              </a:ext>
            </a:extLst>
          </p:cNvPr>
          <p:cNvCxnSpPr>
            <a:cxnSpLocks/>
            <a:stCxn id="5" idx="3"/>
            <a:endCxn id="148" idx="1"/>
          </p:cNvCxnSpPr>
          <p:nvPr/>
        </p:nvCxnSpPr>
        <p:spPr>
          <a:xfrm>
            <a:off x="2128673" y="3505201"/>
            <a:ext cx="931600" cy="1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07575-CBE3-0F93-094F-8D338E2FD164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818484" y="3197208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113D99-6EB3-E785-74A9-51E7170EF542}"/>
              </a:ext>
            </a:extLst>
          </p:cNvPr>
          <p:cNvCxnSpPr>
            <a:cxnSpLocks/>
            <a:stCxn id="109" idx="3"/>
            <a:endCxn id="115" idx="1"/>
          </p:cNvCxnSpPr>
          <p:nvPr/>
        </p:nvCxnSpPr>
        <p:spPr>
          <a:xfrm>
            <a:off x="4818484" y="3506641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55E4C2-E3C6-3D15-22BC-32179EC11FCC}"/>
              </a:ext>
            </a:extLst>
          </p:cNvPr>
          <p:cNvCxnSpPr>
            <a:cxnSpLocks/>
            <a:stCxn id="110" idx="3"/>
            <a:endCxn id="116" idx="1"/>
          </p:cNvCxnSpPr>
          <p:nvPr/>
        </p:nvCxnSpPr>
        <p:spPr>
          <a:xfrm>
            <a:off x="4818484" y="3813966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7A2A05-FB41-8C20-378C-81FDCDAB555C}"/>
              </a:ext>
            </a:extLst>
          </p:cNvPr>
          <p:cNvGrpSpPr/>
          <p:nvPr/>
        </p:nvGrpSpPr>
        <p:grpSpPr>
          <a:xfrm>
            <a:off x="5184788" y="3108347"/>
            <a:ext cx="253890" cy="177723"/>
            <a:chOff x="1369637" y="1480086"/>
            <a:chExt cx="712544" cy="4987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C6568A-8C5C-1E0D-5AF4-16D05D05C41B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44" descr="Envelope with solid fill">
              <a:extLst>
                <a:ext uri="{FF2B5EF4-FFF2-40B4-BE49-F238E27FC236}">
                  <a16:creationId xmlns:a16="http://schemas.microsoft.com/office/drawing/2014/main" id="{5B9EBFE6-27D5-7EDB-A8F2-D248F4565FB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1F2F20-6CA6-0358-8558-837576904127}"/>
              </a:ext>
            </a:extLst>
          </p:cNvPr>
          <p:cNvGrpSpPr/>
          <p:nvPr/>
        </p:nvGrpSpPr>
        <p:grpSpPr>
          <a:xfrm>
            <a:off x="6370280" y="3730706"/>
            <a:ext cx="253890" cy="177723"/>
            <a:chOff x="1369637" y="1480086"/>
            <a:chExt cx="712544" cy="4987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9E24F5-42C2-7A9C-2D43-2B51552DB2C2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raphic 44" descr="Envelope with solid fill">
              <a:extLst>
                <a:ext uri="{FF2B5EF4-FFF2-40B4-BE49-F238E27FC236}">
                  <a16:creationId xmlns:a16="http://schemas.microsoft.com/office/drawing/2014/main" id="{7FC0C76F-22BC-23E7-4F7D-283552C964EB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F20F891-2D3F-BCA6-2099-C463DECE994F}"/>
              </a:ext>
            </a:extLst>
          </p:cNvPr>
          <p:cNvGrpSpPr/>
          <p:nvPr/>
        </p:nvGrpSpPr>
        <p:grpSpPr>
          <a:xfrm>
            <a:off x="647824" y="3414588"/>
            <a:ext cx="253890" cy="177723"/>
            <a:chOff x="1369637" y="1480086"/>
            <a:chExt cx="712544" cy="4987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65B3F7-8F7F-FE77-BBE8-74B02F1C858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raphic 44" descr="Envelope with solid fill">
              <a:extLst>
                <a:ext uri="{FF2B5EF4-FFF2-40B4-BE49-F238E27FC236}">
                  <a16:creationId xmlns:a16="http://schemas.microsoft.com/office/drawing/2014/main" id="{E5085F3F-95BB-0C86-725B-B5C18C5455FA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DE1C30-ACC5-C040-0C9F-D8D8B191CCCB}"/>
              </a:ext>
            </a:extLst>
          </p:cNvPr>
          <p:cNvGrpSpPr/>
          <p:nvPr/>
        </p:nvGrpSpPr>
        <p:grpSpPr>
          <a:xfrm>
            <a:off x="990484" y="3414588"/>
            <a:ext cx="253890" cy="177723"/>
            <a:chOff x="1369637" y="1480086"/>
            <a:chExt cx="712544" cy="4987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59F78F2-31DC-9778-AC0A-77AA877C1DD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raphic 44" descr="Envelope with solid fill">
              <a:extLst>
                <a:ext uri="{FF2B5EF4-FFF2-40B4-BE49-F238E27FC236}">
                  <a16:creationId xmlns:a16="http://schemas.microsoft.com/office/drawing/2014/main" id="{E2D49A72-BCAE-1D24-1120-66419A2AC3D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E58A67-0BEA-42F5-BD48-D66F77693D0D}"/>
              </a:ext>
            </a:extLst>
          </p:cNvPr>
          <p:cNvGrpSpPr/>
          <p:nvPr/>
        </p:nvGrpSpPr>
        <p:grpSpPr>
          <a:xfrm>
            <a:off x="5777534" y="3108347"/>
            <a:ext cx="253890" cy="177723"/>
            <a:chOff x="1369637" y="1480086"/>
            <a:chExt cx="712544" cy="4987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65B870-D132-934D-9E14-CEEBB597BAC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Graphic 44" descr="Envelope with solid fill">
              <a:extLst>
                <a:ext uri="{FF2B5EF4-FFF2-40B4-BE49-F238E27FC236}">
                  <a16:creationId xmlns:a16="http://schemas.microsoft.com/office/drawing/2014/main" id="{184BF069-2594-762C-3034-EA8D23211B0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8FE650-02A2-41B6-0079-42F8D70EFF14}"/>
              </a:ext>
            </a:extLst>
          </p:cNvPr>
          <p:cNvGrpSpPr/>
          <p:nvPr/>
        </p:nvGrpSpPr>
        <p:grpSpPr>
          <a:xfrm>
            <a:off x="6073907" y="3108347"/>
            <a:ext cx="253890" cy="177723"/>
            <a:chOff x="1369637" y="1480086"/>
            <a:chExt cx="712544" cy="49878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5EEE4D9-A642-7FBD-6C98-E12AEF4AA34D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raphic 44" descr="Envelope with solid fill">
              <a:extLst>
                <a:ext uri="{FF2B5EF4-FFF2-40B4-BE49-F238E27FC236}">
                  <a16:creationId xmlns:a16="http://schemas.microsoft.com/office/drawing/2014/main" id="{F5517A20-88D1-8C4E-4EFB-E08C798E22A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BCBB7F-938A-1B08-C6E6-7E8E4BF4EE87}"/>
              </a:ext>
            </a:extLst>
          </p:cNvPr>
          <p:cNvGrpSpPr/>
          <p:nvPr/>
        </p:nvGrpSpPr>
        <p:grpSpPr>
          <a:xfrm>
            <a:off x="6963026" y="3108347"/>
            <a:ext cx="253890" cy="177723"/>
            <a:chOff x="1369637" y="1480086"/>
            <a:chExt cx="712544" cy="4987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ECE904-80F5-0D15-D701-33F33426AFC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raphic 44" descr="Envelope with solid fill">
              <a:extLst>
                <a:ext uri="{FF2B5EF4-FFF2-40B4-BE49-F238E27FC236}">
                  <a16:creationId xmlns:a16="http://schemas.microsoft.com/office/drawing/2014/main" id="{49A96971-4CB1-9DB4-51A8-2A31CEB468A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D9C77-BA97-9A52-76B3-F9A317073455}"/>
              </a:ext>
            </a:extLst>
          </p:cNvPr>
          <p:cNvGrpSpPr/>
          <p:nvPr/>
        </p:nvGrpSpPr>
        <p:grpSpPr>
          <a:xfrm>
            <a:off x="4907465" y="3730706"/>
            <a:ext cx="253890" cy="177723"/>
            <a:chOff x="1369637" y="1480086"/>
            <a:chExt cx="712544" cy="498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D6192D-9E8E-E6F6-7E23-AC84C040FBAF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Graphic 44" descr="Envelope with solid fill">
              <a:extLst>
                <a:ext uri="{FF2B5EF4-FFF2-40B4-BE49-F238E27FC236}">
                  <a16:creationId xmlns:a16="http://schemas.microsoft.com/office/drawing/2014/main" id="{21FDC15C-9D34-3165-5A65-BD0D5973058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151C16-E26B-5FFB-C25C-0F042564B334}"/>
              </a:ext>
            </a:extLst>
          </p:cNvPr>
          <p:cNvGrpSpPr/>
          <p:nvPr/>
        </p:nvGrpSpPr>
        <p:grpSpPr>
          <a:xfrm>
            <a:off x="5481161" y="3421272"/>
            <a:ext cx="253890" cy="177723"/>
            <a:chOff x="1369637" y="1480086"/>
            <a:chExt cx="712544" cy="49878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7F15718-FE9B-01ED-B488-FE3366C66B72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raphic 44" descr="Envelope with solid fill">
              <a:extLst>
                <a:ext uri="{FF2B5EF4-FFF2-40B4-BE49-F238E27FC236}">
                  <a16:creationId xmlns:a16="http://schemas.microsoft.com/office/drawing/2014/main" id="{F337026F-9251-5DCC-EADF-31C4A9664F3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1F60304-D1FD-2912-FF12-0DF7389CEC7D}"/>
              </a:ext>
            </a:extLst>
          </p:cNvPr>
          <p:cNvGrpSpPr/>
          <p:nvPr/>
        </p:nvGrpSpPr>
        <p:grpSpPr>
          <a:xfrm>
            <a:off x="7555770" y="3730706"/>
            <a:ext cx="253890" cy="177723"/>
            <a:chOff x="1369637" y="1480086"/>
            <a:chExt cx="712544" cy="4987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5DDD51-0412-D076-BE0B-0B7CF04A959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raphic 44" descr="Envelope with solid fill">
              <a:extLst>
                <a:ext uri="{FF2B5EF4-FFF2-40B4-BE49-F238E27FC236}">
                  <a16:creationId xmlns:a16="http://schemas.microsoft.com/office/drawing/2014/main" id="{6979F657-17D8-80DF-C5BF-88FBDC4037C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04A265-6D80-B1D4-85FD-67588F0F05CB}"/>
              </a:ext>
            </a:extLst>
          </p:cNvPr>
          <p:cNvGrpSpPr/>
          <p:nvPr/>
        </p:nvGrpSpPr>
        <p:grpSpPr>
          <a:xfrm>
            <a:off x="7259399" y="3421272"/>
            <a:ext cx="253890" cy="177723"/>
            <a:chOff x="1369637" y="1480086"/>
            <a:chExt cx="712544" cy="4987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3EA1779-FF3A-2151-FE97-476DD07C0833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raphic 44" descr="Envelope with solid fill">
              <a:extLst>
                <a:ext uri="{FF2B5EF4-FFF2-40B4-BE49-F238E27FC236}">
                  <a16:creationId xmlns:a16="http://schemas.microsoft.com/office/drawing/2014/main" id="{F4DFADA5-0BC4-F89C-3D14-9B9992E5556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3736548-45ED-87A1-951F-76B4AB5D83FA}"/>
              </a:ext>
            </a:extLst>
          </p:cNvPr>
          <p:cNvGrpSpPr/>
          <p:nvPr/>
        </p:nvGrpSpPr>
        <p:grpSpPr>
          <a:xfrm>
            <a:off x="6666653" y="3421272"/>
            <a:ext cx="253890" cy="177723"/>
            <a:chOff x="1369637" y="1480086"/>
            <a:chExt cx="712544" cy="4987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E3FAAA-7844-DF1F-9748-06E436104C1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raphic 44" descr="Envelope with solid fill">
              <a:extLst>
                <a:ext uri="{FF2B5EF4-FFF2-40B4-BE49-F238E27FC236}">
                  <a16:creationId xmlns:a16="http://schemas.microsoft.com/office/drawing/2014/main" id="{7E293522-D841-985E-A324-15109575509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708239D-CEA8-DCCF-55F8-114B55DCDC57}"/>
              </a:ext>
            </a:extLst>
          </p:cNvPr>
          <p:cNvSpPr/>
          <p:nvPr/>
        </p:nvSpPr>
        <p:spPr>
          <a:xfrm>
            <a:off x="8737263" y="1813559"/>
            <a:ext cx="107470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928B937-A91C-0602-F9DB-3A50B8DD42AB}"/>
              </a:ext>
            </a:extLst>
          </p:cNvPr>
          <p:cNvSpPr/>
          <p:nvPr/>
        </p:nvSpPr>
        <p:spPr>
          <a:xfrm>
            <a:off x="8737263" y="3045266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277A9E-93F4-F457-94D4-347F142BCDD5}"/>
              </a:ext>
            </a:extLst>
          </p:cNvPr>
          <p:cNvSpPr/>
          <p:nvPr/>
        </p:nvSpPr>
        <p:spPr>
          <a:xfrm>
            <a:off x="8737263" y="4276973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3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54F0462-08C3-CB78-A3D2-57096E80E2B6}"/>
              </a:ext>
            </a:extLst>
          </p:cNvPr>
          <p:cNvGrpSpPr/>
          <p:nvPr/>
        </p:nvGrpSpPr>
        <p:grpSpPr>
          <a:xfrm>
            <a:off x="4707889" y="3069573"/>
            <a:ext cx="110595" cy="872028"/>
            <a:chOff x="3021329" y="3069573"/>
            <a:chExt cx="110595" cy="872028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0A4B814-38AE-016E-9F36-8FAAF66AE5A6}"/>
                </a:ext>
              </a:extLst>
            </p:cNvPr>
            <p:cNvSpPr/>
            <p:nvPr/>
          </p:nvSpPr>
          <p:spPr>
            <a:xfrm>
              <a:off x="3021329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106A95-76FF-602C-2605-69D6B4DC29EB}"/>
                </a:ext>
              </a:extLst>
            </p:cNvPr>
            <p:cNvSpPr/>
            <p:nvPr/>
          </p:nvSpPr>
          <p:spPr>
            <a:xfrm>
              <a:off x="3021329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A06DD-692E-DE00-6FFA-C1AECF6D4363}"/>
                </a:ext>
              </a:extLst>
            </p:cNvPr>
            <p:cNvSpPr/>
            <p:nvPr/>
          </p:nvSpPr>
          <p:spPr>
            <a:xfrm>
              <a:off x="3021329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E4B71D-CBFF-D7FC-D2AE-E468B3A3A4B9}"/>
              </a:ext>
            </a:extLst>
          </p:cNvPr>
          <p:cNvGrpSpPr/>
          <p:nvPr/>
        </p:nvGrpSpPr>
        <p:grpSpPr>
          <a:xfrm>
            <a:off x="8007275" y="3069573"/>
            <a:ext cx="110595" cy="872028"/>
            <a:chOff x="6569510" y="3069573"/>
            <a:chExt cx="110595" cy="872028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6EE257-F76B-DF00-1439-A507AAA99A15}"/>
                </a:ext>
              </a:extLst>
            </p:cNvPr>
            <p:cNvSpPr/>
            <p:nvPr/>
          </p:nvSpPr>
          <p:spPr>
            <a:xfrm>
              <a:off x="6569510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BC632C1-FA49-F868-5A5A-3DE0CBA486C1}"/>
                </a:ext>
              </a:extLst>
            </p:cNvPr>
            <p:cNvSpPr/>
            <p:nvPr/>
          </p:nvSpPr>
          <p:spPr>
            <a:xfrm>
              <a:off x="6569510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4FEB490-80C1-90B3-C28D-AD2DF24F6BFA}"/>
                </a:ext>
              </a:extLst>
            </p:cNvPr>
            <p:cNvSpPr/>
            <p:nvPr/>
          </p:nvSpPr>
          <p:spPr>
            <a:xfrm>
              <a:off x="6569510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3A7C3EC-7D0D-E31A-7F73-A7E9DBE2ADD4}"/>
              </a:ext>
            </a:extLst>
          </p:cNvPr>
          <p:cNvCxnSpPr>
            <a:cxnSpLocks/>
            <a:stCxn id="114" idx="3"/>
            <a:endCxn id="104" idx="1"/>
          </p:cNvCxnSpPr>
          <p:nvPr/>
        </p:nvCxnSpPr>
        <p:spPr>
          <a:xfrm flipV="1">
            <a:off x="8117870" y="2269782"/>
            <a:ext cx="619393" cy="927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B037FF3-67F2-C29F-2146-12BB30D60383}"/>
              </a:ext>
            </a:extLst>
          </p:cNvPr>
          <p:cNvCxnSpPr>
            <a:cxnSpLocks/>
            <a:stCxn id="115" idx="3"/>
            <a:endCxn id="105" idx="1"/>
          </p:cNvCxnSpPr>
          <p:nvPr/>
        </p:nvCxnSpPr>
        <p:spPr>
          <a:xfrm flipV="1">
            <a:off x="8117870" y="3501489"/>
            <a:ext cx="619393" cy="5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BB1049B-3ADF-C7CA-AFA5-D6FC3F27B5F4}"/>
              </a:ext>
            </a:extLst>
          </p:cNvPr>
          <p:cNvCxnSpPr>
            <a:cxnSpLocks/>
            <a:stCxn id="116" idx="3"/>
            <a:endCxn id="106" idx="1"/>
          </p:cNvCxnSpPr>
          <p:nvPr/>
        </p:nvCxnSpPr>
        <p:spPr>
          <a:xfrm>
            <a:off x="8117870" y="3813966"/>
            <a:ext cx="619393" cy="919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7B968B-CEBF-6B7B-672B-9382B9FA3EC9}"/>
              </a:ext>
            </a:extLst>
          </p:cNvPr>
          <p:cNvGrpSpPr/>
          <p:nvPr/>
        </p:nvGrpSpPr>
        <p:grpSpPr>
          <a:xfrm>
            <a:off x="8332776" y="2514704"/>
            <a:ext cx="253890" cy="177723"/>
            <a:chOff x="1369637" y="1480086"/>
            <a:chExt cx="712544" cy="49878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368EF37-4E62-F9A2-3E87-4D094EEEBE8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Graphic 44" descr="Envelope with solid fill">
              <a:extLst>
                <a:ext uri="{FF2B5EF4-FFF2-40B4-BE49-F238E27FC236}">
                  <a16:creationId xmlns:a16="http://schemas.microsoft.com/office/drawing/2014/main" id="{CD3AF9B3-1CF6-D634-F7DA-5BFC6125B88E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E37C6B0-7984-2879-8A9D-2A0E90610EF1}"/>
              </a:ext>
            </a:extLst>
          </p:cNvPr>
          <p:cNvGrpSpPr/>
          <p:nvPr/>
        </p:nvGrpSpPr>
        <p:grpSpPr>
          <a:xfrm>
            <a:off x="8221076" y="2790267"/>
            <a:ext cx="253890" cy="177723"/>
            <a:chOff x="1369637" y="1480086"/>
            <a:chExt cx="712544" cy="49878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368ADA-6BA5-877D-13C2-28DB7907225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Graphic 44" descr="Envelope with solid fill">
              <a:extLst>
                <a:ext uri="{FF2B5EF4-FFF2-40B4-BE49-F238E27FC236}">
                  <a16:creationId xmlns:a16="http://schemas.microsoft.com/office/drawing/2014/main" id="{1E5AF4E7-1046-886A-73F2-6D6BDB84657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7B997F3-21EE-6060-E11F-5C28FB47314E}"/>
              </a:ext>
            </a:extLst>
          </p:cNvPr>
          <p:cNvGrpSpPr/>
          <p:nvPr/>
        </p:nvGrpSpPr>
        <p:grpSpPr>
          <a:xfrm>
            <a:off x="8239751" y="3410168"/>
            <a:ext cx="253890" cy="177723"/>
            <a:chOff x="1369637" y="1480086"/>
            <a:chExt cx="712544" cy="4987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5E32713-2F89-A337-858E-52715E659887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raphic 44" descr="Envelope with solid fill">
              <a:extLst>
                <a:ext uri="{FF2B5EF4-FFF2-40B4-BE49-F238E27FC236}">
                  <a16:creationId xmlns:a16="http://schemas.microsoft.com/office/drawing/2014/main" id="{FD218C60-9AEA-7ED9-6264-643D669FC4E5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AF305B6-7B18-B56E-8157-FD9CE6B2DC1F}"/>
              </a:ext>
            </a:extLst>
          </p:cNvPr>
          <p:cNvGrpSpPr/>
          <p:nvPr/>
        </p:nvGrpSpPr>
        <p:grpSpPr>
          <a:xfrm>
            <a:off x="8367774" y="4316490"/>
            <a:ext cx="253890" cy="177723"/>
            <a:chOff x="1369637" y="1480086"/>
            <a:chExt cx="712544" cy="4987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04F7633-D43B-0F70-C4E0-31394F80382E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Graphic 44" descr="Envelope with solid fill">
              <a:extLst>
                <a:ext uri="{FF2B5EF4-FFF2-40B4-BE49-F238E27FC236}">
                  <a16:creationId xmlns:a16="http://schemas.microsoft.com/office/drawing/2014/main" id="{0524F4A8-89CA-8E3F-A4A9-F0B70A33787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C32653F-BAB1-BE20-1072-6A4A7CE85591}"/>
              </a:ext>
            </a:extLst>
          </p:cNvPr>
          <p:cNvSpPr/>
          <p:nvPr/>
        </p:nvSpPr>
        <p:spPr>
          <a:xfrm>
            <a:off x="3060273" y="2900949"/>
            <a:ext cx="1209480" cy="1211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Queue Manager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8980441-775B-5E03-84A4-617B5CF9E1C6}"/>
              </a:ext>
            </a:extLst>
          </p:cNvPr>
          <p:cNvCxnSpPr>
            <a:cxnSpLocks/>
            <a:stCxn id="148" idx="3"/>
            <a:endCxn id="42" idx="1"/>
          </p:cNvCxnSpPr>
          <p:nvPr/>
        </p:nvCxnSpPr>
        <p:spPr>
          <a:xfrm flipV="1">
            <a:off x="4269753" y="3504534"/>
            <a:ext cx="435177" cy="21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B90E300-002E-DC69-9E95-5FDB71B907AB}"/>
              </a:ext>
            </a:extLst>
          </p:cNvPr>
          <p:cNvGrpSpPr/>
          <p:nvPr/>
        </p:nvGrpSpPr>
        <p:grpSpPr>
          <a:xfrm>
            <a:off x="1333144" y="3414588"/>
            <a:ext cx="253890" cy="177723"/>
            <a:chOff x="1369637" y="1480086"/>
            <a:chExt cx="712544" cy="49878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A7576B4-A371-5673-9798-6D4FB795143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raphic 44" descr="Envelope with solid fill">
              <a:extLst>
                <a:ext uri="{FF2B5EF4-FFF2-40B4-BE49-F238E27FC236}">
                  <a16:creationId xmlns:a16="http://schemas.microsoft.com/office/drawing/2014/main" id="{4C09901B-B399-FFA9-B7FA-C7EF57B8961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D530FC8-F87F-336B-1A17-55EB4DC54B30}"/>
              </a:ext>
            </a:extLst>
          </p:cNvPr>
          <p:cNvGrpSpPr/>
          <p:nvPr/>
        </p:nvGrpSpPr>
        <p:grpSpPr>
          <a:xfrm>
            <a:off x="1675803" y="3414588"/>
            <a:ext cx="253890" cy="177723"/>
            <a:chOff x="1369637" y="1480086"/>
            <a:chExt cx="712544" cy="49878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E903EBA-E03C-DEA1-A730-7A4B4F333A3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raphic 44" descr="Envelope with solid fill">
              <a:extLst>
                <a:ext uri="{FF2B5EF4-FFF2-40B4-BE49-F238E27FC236}">
                  <a16:creationId xmlns:a16="http://schemas.microsoft.com/office/drawing/2014/main" id="{041C7747-7B31-9D14-0700-8F20BC53964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72600AB-2E4A-1DE2-9E0E-A37F5512D3CE}"/>
              </a:ext>
            </a:extLst>
          </p:cNvPr>
          <p:cNvSpPr/>
          <p:nvPr/>
        </p:nvSpPr>
        <p:spPr>
          <a:xfrm>
            <a:off x="9811971" y="1813559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975E2-FA47-455F-2E56-D5E64BC75F8E}"/>
              </a:ext>
            </a:extLst>
          </p:cNvPr>
          <p:cNvSpPr/>
          <p:nvPr/>
        </p:nvSpPr>
        <p:spPr>
          <a:xfrm>
            <a:off x="9811971" y="3045266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4638A-073A-EB65-8E2E-7AEEA4708C45}"/>
              </a:ext>
            </a:extLst>
          </p:cNvPr>
          <p:cNvSpPr/>
          <p:nvPr/>
        </p:nvSpPr>
        <p:spPr>
          <a:xfrm>
            <a:off x="9811971" y="4276972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F3AA7-1CA0-FB46-9AFF-44C07665B9CD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 flipV="1">
            <a:off x="10154409" y="2269782"/>
            <a:ext cx="556901" cy="12333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13B2449C-EA14-0E8D-8F47-590ECD0FEC10}"/>
              </a:ext>
            </a:extLst>
          </p:cNvPr>
          <p:cNvCxnSpPr>
            <a:cxnSpLocks/>
            <a:stCxn id="26" idx="1"/>
            <a:endCxn id="9" idx="3"/>
          </p:cNvCxnSpPr>
          <p:nvPr/>
        </p:nvCxnSpPr>
        <p:spPr>
          <a:xfrm flipH="1" flipV="1">
            <a:off x="10154409" y="3501489"/>
            <a:ext cx="556901" cy="160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29029FBF-0681-D15C-F3A4-29FFA746EDAB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>
            <a:off x="10154409" y="3503093"/>
            <a:ext cx="556901" cy="12301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5686C4-3032-1F0E-FD22-7E1E27D4CBBC}"/>
              </a:ext>
            </a:extLst>
          </p:cNvPr>
          <p:cNvSpPr/>
          <p:nvPr/>
        </p:nvSpPr>
        <p:spPr>
          <a:xfrm>
            <a:off x="10711310" y="3352922"/>
            <a:ext cx="377134" cy="30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ylinder 106">
            <a:extLst>
              <a:ext uri="{FF2B5EF4-FFF2-40B4-BE49-F238E27FC236}">
                <a16:creationId xmlns:a16="http://schemas.microsoft.com/office/drawing/2014/main" id="{86CDA2E3-2E3E-8606-DE05-6DEED7B2B2DD}"/>
              </a:ext>
            </a:extLst>
          </p:cNvPr>
          <p:cNvSpPr/>
          <p:nvPr/>
        </p:nvSpPr>
        <p:spPr>
          <a:xfrm>
            <a:off x="10571355" y="3037451"/>
            <a:ext cx="1000199" cy="932731"/>
          </a:xfrm>
          <a:prstGeom prst="can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378440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2418-7312-2E42-86D6-F377C6AD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CE5733FF-9667-F857-8DF5-072A7DCAC4EB}"/>
              </a:ext>
            </a:extLst>
          </p:cNvPr>
          <p:cNvSpPr/>
          <p:nvPr/>
        </p:nvSpPr>
        <p:spPr>
          <a:xfrm>
            <a:off x="2327653" y="1440180"/>
            <a:ext cx="7966967" cy="434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8CA702-A58D-5920-6792-456178292E60}"/>
              </a:ext>
            </a:extLst>
          </p:cNvPr>
          <p:cNvSpPr/>
          <p:nvPr/>
        </p:nvSpPr>
        <p:spPr>
          <a:xfrm>
            <a:off x="4704930" y="2629675"/>
            <a:ext cx="3416817" cy="17497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 Trade Queue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4145D-6F62-F818-73C8-23BD021D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Requirements to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8A0CA-A54B-CD6E-6E0F-AAF4A4B3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B486C-E300-DEF9-F9FF-D6353C928B35}"/>
              </a:ext>
            </a:extLst>
          </p:cNvPr>
          <p:cNvSpPr/>
          <p:nvPr/>
        </p:nvSpPr>
        <p:spPr>
          <a:xfrm>
            <a:off x="485264" y="2836769"/>
            <a:ext cx="1643409" cy="1336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Publisher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B4131A-074B-D8FB-DCF5-76EBD3BE6E9F}"/>
              </a:ext>
            </a:extLst>
          </p:cNvPr>
          <p:cNvCxnSpPr>
            <a:cxnSpLocks/>
            <a:stCxn id="5" idx="3"/>
            <a:endCxn id="148" idx="1"/>
          </p:cNvCxnSpPr>
          <p:nvPr/>
        </p:nvCxnSpPr>
        <p:spPr>
          <a:xfrm>
            <a:off x="2128673" y="3505201"/>
            <a:ext cx="931600" cy="1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2187E7-71D9-AA52-67F8-FC1A643BBEA8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818484" y="3197208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3C377-8DBE-4CEC-3133-29DCEE74A5CF}"/>
              </a:ext>
            </a:extLst>
          </p:cNvPr>
          <p:cNvCxnSpPr>
            <a:cxnSpLocks/>
            <a:stCxn id="109" idx="3"/>
            <a:endCxn id="115" idx="1"/>
          </p:cNvCxnSpPr>
          <p:nvPr/>
        </p:nvCxnSpPr>
        <p:spPr>
          <a:xfrm>
            <a:off x="4818484" y="3506641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7842E9-490F-6E84-7ACF-0773869FD589}"/>
              </a:ext>
            </a:extLst>
          </p:cNvPr>
          <p:cNvCxnSpPr>
            <a:cxnSpLocks/>
            <a:stCxn id="110" idx="3"/>
            <a:endCxn id="116" idx="1"/>
          </p:cNvCxnSpPr>
          <p:nvPr/>
        </p:nvCxnSpPr>
        <p:spPr>
          <a:xfrm>
            <a:off x="4818484" y="3813966"/>
            <a:ext cx="3188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F28C47-7D32-F1D3-4C75-2D9F0C24DA6D}"/>
              </a:ext>
            </a:extLst>
          </p:cNvPr>
          <p:cNvGrpSpPr/>
          <p:nvPr/>
        </p:nvGrpSpPr>
        <p:grpSpPr>
          <a:xfrm>
            <a:off x="5184788" y="3108347"/>
            <a:ext cx="253890" cy="177723"/>
            <a:chOff x="1369637" y="1480086"/>
            <a:chExt cx="712544" cy="4987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51AA88-449B-EC23-2172-7EB456CDAA8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44" descr="Envelope with solid fill">
              <a:extLst>
                <a:ext uri="{FF2B5EF4-FFF2-40B4-BE49-F238E27FC236}">
                  <a16:creationId xmlns:a16="http://schemas.microsoft.com/office/drawing/2014/main" id="{D0321861-EA75-BF4A-8B8F-8A977EB6798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B5B9FA-987A-695B-7390-A9D11BA9FAA2}"/>
              </a:ext>
            </a:extLst>
          </p:cNvPr>
          <p:cNvGrpSpPr/>
          <p:nvPr/>
        </p:nvGrpSpPr>
        <p:grpSpPr>
          <a:xfrm>
            <a:off x="6370280" y="3730706"/>
            <a:ext cx="253890" cy="177723"/>
            <a:chOff x="1369637" y="1480086"/>
            <a:chExt cx="712544" cy="4987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9B101B-5322-88FC-6898-BF9B5EB2F36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raphic 44" descr="Envelope with solid fill">
              <a:extLst>
                <a:ext uri="{FF2B5EF4-FFF2-40B4-BE49-F238E27FC236}">
                  <a16:creationId xmlns:a16="http://schemas.microsoft.com/office/drawing/2014/main" id="{17250C11-FE13-0D30-8CEF-2E86A36DAAC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F89786-9089-3947-DC03-F10553B526BE}"/>
              </a:ext>
            </a:extLst>
          </p:cNvPr>
          <p:cNvGrpSpPr/>
          <p:nvPr/>
        </p:nvGrpSpPr>
        <p:grpSpPr>
          <a:xfrm>
            <a:off x="647824" y="3414588"/>
            <a:ext cx="253890" cy="177723"/>
            <a:chOff x="1369637" y="1480086"/>
            <a:chExt cx="712544" cy="4987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58709CC-E340-97E9-A990-337A778F0FE4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raphic 44" descr="Envelope with solid fill">
              <a:extLst>
                <a:ext uri="{FF2B5EF4-FFF2-40B4-BE49-F238E27FC236}">
                  <a16:creationId xmlns:a16="http://schemas.microsoft.com/office/drawing/2014/main" id="{156C7960-1508-6E33-4690-BE4AC0611CD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5BAE70-2969-43B2-B335-A34042F7712C}"/>
              </a:ext>
            </a:extLst>
          </p:cNvPr>
          <p:cNvGrpSpPr/>
          <p:nvPr/>
        </p:nvGrpSpPr>
        <p:grpSpPr>
          <a:xfrm>
            <a:off x="990484" y="3414588"/>
            <a:ext cx="253890" cy="177723"/>
            <a:chOff x="1369637" y="1480086"/>
            <a:chExt cx="712544" cy="4987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4FF29D-9C18-A4D5-8AA1-2E189DDEA997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raphic 44" descr="Envelope with solid fill">
              <a:extLst>
                <a:ext uri="{FF2B5EF4-FFF2-40B4-BE49-F238E27FC236}">
                  <a16:creationId xmlns:a16="http://schemas.microsoft.com/office/drawing/2014/main" id="{D041B2E4-CDBC-650F-0546-9978AFC993E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7BA0C5-F494-69FD-373E-2F89E7D73F80}"/>
              </a:ext>
            </a:extLst>
          </p:cNvPr>
          <p:cNvGrpSpPr/>
          <p:nvPr/>
        </p:nvGrpSpPr>
        <p:grpSpPr>
          <a:xfrm>
            <a:off x="5777534" y="3108347"/>
            <a:ext cx="253890" cy="177723"/>
            <a:chOff x="1369637" y="1480086"/>
            <a:chExt cx="712544" cy="4987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1FC262B-A899-4770-44EC-34DF49F97DEA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Graphic 44" descr="Envelope with solid fill">
              <a:extLst>
                <a:ext uri="{FF2B5EF4-FFF2-40B4-BE49-F238E27FC236}">
                  <a16:creationId xmlns:a16="http://schemas.microsoft.com/office/drawing/2014/main" id="{F0F7B2D9-7B4D-10E8-F5D7-B2000B871F88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333E76A-AB58-E1DD-D7B9-F04F33E93E2F}"/>
              </a:ext>
            </a:extLst>
          </p:cNvPr>
          <p:cNvGrpSpPr/>
          <p:nvPr/>
        </p:nvGrpSpPr>
        <p:grpSpPr>
          <a:xfrm>
            <a:off x="6073907" y="3108347"/>
            <a:ext cx="253890" cy="177723"/>
            <a:chOff x="1369637" y="1480086"/>
            <a:chExt cx="712544" cy="49878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99B08C5-5329-E1A5-E247-3AA3B1A6C6A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raphic 44" descr="Envelope with solid fill">
              <a:extLst>
                <a:ext uri="{FF2B5EF4-FFF2-40B4-BE49-F238E27FC236}">
                  <a16:creationId xmlns:a16="http://schemas.microsoft.com/office/drawing/2014/main" id="{3F211A40-6B50-8A03-392F-36870C014C75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36874D-0696-BC38-0D6E-AB16F27A7F6F}"/>
              </a:ext>
            </a:extLst>
          </p:cNvPr>
          <p:cNvGrpSpPr/>
          <p:nvPr/>
        </p:nvGrpSpPr>
        <p:grpSpPr>
          <a:xfrm>
            <a:off x="6963026" y="3108347"/>
            <a:ext cx="253890" cy="177723"/>
            <a:chOff x="1369637" y="1480086"/>
            <a:chExt cx="712544" cy="4987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A77BD17-1890-417A-861A-F1161E7D568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raphic 44" descr="Envelope with solid fill">
              <a:extLst>
                <a:ext uri="{FF2B5EF4-FFF2-40B4-BE49-F238E27FC236}">
                  <a16:creationId xmlns:a16="http://schemas.microsoft.com/office/drawing/2014/main" id="{D517ECD5-96BF-3E86-BE5B-2DF838E0DC03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AD64F76-FAFF-4C68-EDF9-09ADA48C4653}"/>
              </a:ext>
            </a:extLst>
          </p:cNvPr>
          <p:cNvGrpSpPr/>
          <p:nvPr/>
        </p:nvGrpSpPr>
        <p:grpSpPr>
          <a:xfrm>
            <a:off x="4907465" y="3730706"/>
            <a:ext cx="253890" cy="177723"/>
            <a:chOff x="1369637" y="1480086"/>
            <a:chExt cx="712544" cy="498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A21474-A305-2E05-762E-066D28D1879E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Graphic 44" descr="Envelope with solid fill">
              <a:extLst>
                <a:ext uri="{FF2B5EF4-FFF2-40B4-BE49-F238E27FC236}">
                  <a16:creationId xmlns:a16="http://schemas.microsoft.com/office/drawing/2014/main" id="{879097C8-14DB-5FFF-17B2-CA72E3A51FDC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299248-D62A-F6D3-A634-BC1D199269B0}"/>
              </a:ext>
            </a:extLst>
          </p:cNvPr>
          <p:cNvGrpSpPr/>
          <p:nvPr/>
        </p:nvGrpSpPr>
        <p:grpSpPr>
          <a:xfrm>
            <a:off x="5481161" y="3421272"/>
            <a:ext cx="253890" cy="177723"/>
            <a:chOff x="1369637" y="1480086"/>
            <a:chExt cx="712544" cy="49878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47BA15-49FC-4216-7D64-0437E8FF96AB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raphic 44" descr="Envelope with solid fill">
              <a:extLst>
                <a:ext uri="{FF2B5EF4-FFF2-40B4-BE49-F238E27FC236}">
                  <a16:creationId xmlns:a16="http://schemas.microsoft.com/office/drawing/2014/main" id="{45B8480D-3433-41F5-5C79-E3A138F1ECD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BC36B47-797D-B4C7-19E4-5E5C1E65CFFB}"/>
              </a:ext>
            </a:extLst>
          </p:cNvPr>
          <p:cNvGrpSpPr/>
          <p:nvPr/>
        </p:nvGrpSpPr>
        <p:grpSpPr>
          <a:xfrm>
            <a:off x="7555770" y="3730706"/>
            <a:ext cx="253890" cy="177723"/>
            <a:chOff x="1369637" y="1480086"/>
            <a:chExt cx="712544" cy="4987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3664780-7CE8-E24F-9439-5860AA4A6941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raphic 44" descr="Envelope with solid fill">
              <a:extLst>
                <a:ext uri="{FF2B5EF4-FFF2-40B4-BE49-F238E27FC236}">
                  <a16:creationId xmlns:a16="http://schemas.microsoft.com/office/drawing/2014/main" id="{6694DAF1-7DE3-4BAD-7B14-69A2FEF45FF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9EE5500-8D65-53B9-629A-A65B6F38F254}"/>
              </a:ext>
            </a:extLst>
          </p:cNvPr>
          <p:cNvGrpSpPr/>
          <p:nvPr/>
        </p:nvGrpSpPr>
        <p:grpSpPr>
          <a:xfrm>
            <a:off x="7259399" y="3421272"/>
            <a:ext cx="253890" cy="177723"/>
            <a:chOff x="1369637" y="1480086"/>
            <a:chExt cx="712544" cy="4987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3A2A762-E24D-CCB2-3530-0A1D4E51BF46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raphic 44" descr="Envelope with solid fill">
              <a:extLst>
                <a:ext uri="{FF2B5EF4-FFF2-40B4-BE49-F238E27FC236}">
                  <a16:creationId xmlns:a16="http://schemas.microsoft.com/office/drawing/2014/main" id="{4308E7F1-63CC-1015-34F6-BE8D5F60E5A7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2760493-EC2C-F5CC-3B95-ABA21AB7D86E}"/>
              </a:ext>
            </a:extLst>
          </p:cNvPr>
          <p:cNvGrpSpPr/>
          <p:nvPr/>
        </p:nvGrpSpPr>
        <p:grpSpPr>
          <a:xfrm>
            <a:off x="6666653" y="3421272"/>
            <a:ext cx="253890" cy="177723"/>
            <a:chOff x="1369637" y="1480086"/>
            <a:chExt cx="712544" cy="4987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6C74BA-B7B6-F48C-AD5F-C807B73F6285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raphic 44" descr="Envelope with solid fill">
              <a:extLst>
                <a:ext uri="{FF2B5EF4-FFF2-40B4-BE49-F238E27FC236}">
                  <a16:creationId xmlns:a16="http://schemas.microsoft.com/office/drawing/2014/main" id="{13D8B84D-79E8-ED72-CA5B-E570577C8B0F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D22DB6-75E0-268D-0884-CD85889E4044}"/>
              </a:ext>
            </a:extLst>
          </p:cNvPr>
          <p:cNvSpPr/>
          <p:nvPr/>
        </p:nvSpPr>
        <p:spPr>
          <a:xfrm>
            <a:off x="8737263" y="1813559"/>
            <a:ext cx="107470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70CFA-68B6-727F-F761-25525B9E3ADF}"/>
              </a:ext>
            </a:extLst>
          </p:cNvPr>
          <p:cNvSpPr/>
          <p:nvPr/>
        </p:nvSpPr>
        <p:spPr>
          <a:xfrm>
            <a:off x="8737263" y="3045266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868D9-B10A-523F-829A-70A53728F832}"/>
              </a:ext>
            </a:extLst>
          </p:cNvPr>
          <p:cNvSpPr/>
          <p:nvPr/>
        </p:nvSpPr>
        <p:spPr>
          <a:xfrm>
            <a:off x="8737263" y="4276973"/>
            <a:ext cx="107569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 Processor 3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C9538B8-A282-6C31-C2B4-8A53D3D2C5C6}"/>
              </a:ext>
            </a:extLst>
          </p:cNvPr>
          <p:cNvGrpSpPr/>
          <p:nvPr/>
        </p:nvGrpSpPr>
        <p:grpSpPr>
          <a:xfrm>
            <a:off x="4707889" y="3069573"/>
            <a:ext cx="110595" cy="872028"/>
            <a:chOff x="3021329" y="3069573"/>
            <a:chExt cx="110595" cy="872028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EC6CA49-2C93-B815-AB90-6C984E21DC12}"/>
                </a:ext>
              </a:extLst>
            </p:cNvPr>
            <p:cNvSpPr/>
            <p:nvPr/>
          </p:nvSpPr>
          <p:spPr>
            <a:xfrm>
              <a:off x="3021329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93DAAA9-7AAC-07D6-0D93-DE2278CD6136}"/>
                </a:ext>
              </a:extLst>
            </p:cNvPr>
            <p:cNvSpPr/>
            <p:nvPr/>
          </p:nvSpPr>
          <p:spPr>
            <a:xfrm>
              <a:off x="3021329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F348179-8DD8-B5F7-FAAB-95EF392A1651}"/>
                </a:ext>
              </a:extLst>
            </p:cNvPr>
            <p:cNvSpPr/>
            <p:nvPr/>
          </p:nvSpPr>
          <p:spPr>
            <a:xfrm>
              <a:off x="3021329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BAE8CF-D1DF-20B4-7D97-CEF183F8E75D}"/>
              </a:ext>
            </a:extLst>
          </p:cNvPr>
          <p:cNvGrpSpPr/>
          <p:nvPr/>
        </p:nvGrpSpPr>
        <p:grpSpPr>
          <a:xfrm>
            <a:off x="8007275" y="3069573"/>
            <a:ext cx="110595" cy="872028"/>
            <a:chOff x="6569510" y="3069573"/>
            <a:chExt cx="110595" cy="872028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094D950-B58B-DA40-A69E-43CD331DF443}"/>
                </a:ext>
              </a:extLst>
            </p:cNvPr>
            <p:cNvSpPr/>
            <p:nvPr/>
          </p:nvSpPr>
          <p:spPr>
            <a:xfrm>
              <a:off x="6569510" y="3069573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03092F7-DF9C-9841-F815-032BD8A2064C}"/>
                </a:ext>
              </a:extLst>
            </p:cNvPr>
            <p:cNvSpPr/>
            <p:nvPr/>
          </p:nvSpPr>
          <p:spPr>
            <a:xfrm>
              <a:off x="6569510" y="3379006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A28286E-318A-0BBF-373B-5D6DA084B00F}"/>
                </a:ext>
              </a:extLst>
            </p:cNvPr>
            <p:cNvSpPr/>
            <p:nvPr/>
          </p:nvSpPr>
          <p:spPr>
            <a:xfrm>
              <a:off x="6569510" y="3686331"/>
              <a:ext cx="110595" cy="255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8C2257E-7BEE-01E9-8325-6E51D4F4E441}"/>
              </a:ext>
            </a:extLst>
          </p:cNvPr>
          <p:cNvCxnSpPr>
            <a:cxnSpLocks/>
            <a:stCxn id="114" idx="3"/>
            <a:endCxn id="104" idx="1"/>
          </p:cNvCxnSpPr>
          <p:nvPr/>
        </p:nvCxnSpPr>
        <p:spPr>
          <a:xfrm flipV="1">
            <a:off x="8117870" y="2269782"/>
            <a:ext cx="619393" cy="927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6E6CD81-F89D-C0F5-FB24-C314A1F13553}"/>
              </a:ext>
            </a:extLst>
          </p:cNvPr>
          <p:cNvCxnSpPr>
            <a:cxnSpLocks/>
            <a:stCxn id="115" idx="3"/>
            <a:endCxn id="105" idx="1"/>
          </p:cNvCxnSpPr>
          <p:nvPr/>
        </p:nvCxnSpPr>
        <p:spPr>
          <a:xfrm flipV="1">
            <a:off x="8117870" y="3501489"/>
            <a:ext cx="619393" cy="5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0627006-07B6-37E8-F17A-28ABD0A22732}"/>
              </a:ext>
            </a:extLst>
          </p:cNvPr>
          <p:cNvCxnSpPr>
            <a:cxnSpLocks/>
            <a:stCxn id="116" idx="3"/>
            <a:endCxn id="106" idx="1"/>
          </p:cNvCxnSpPr>
          <p:nvPr/>
        </p:nvCxnSpPr>
        <p:spPr>
          <a:xfrm>
            <a:off x="8117870" y="3813966"/>
            <a:ext cx="619393" cy="919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72EE044-31E7-ABBC-CF49-D737A27EFB76}"/>
              </a:ext>
            </a:extLst>
          </p:cNvPr>
          <p:cNvGrpSpPr/>
          <p:nvPr/>
        </p:nvGrpSpPr>
        <p:grpSpPr>
          <a:xfrm>
            <a:off x="8332776" y="2514704"/>
            <a:ext cx="253890" cy="177723"/>
            <a:chOff x="1369637" y="1480086"/>
            <a:chExt cx="712544" cy="49878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47F7B17-9631-E86F-FF59-A02C03940D5F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Graphic 44" descr="Envelope with solid fill">
              <a:extLst>
                <a:ext uri="{FF2B5EF4-FFF2-40B4-BE49-F238E27FC236}">
                  <a16:creationId xmlns:a16="http://schemas.microsoft.com/office/drawing/2014/main" id="{E6A6AF46-9AD1-0FBF-ED74-B9E25325DBC2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803428-0500-DBBF-77CC-D87F74A034ED}"/>
              </a:ext>
            </a:extLst>
          </p:cNvPr>
          <p:cNvGrpSpPr/>
          <p:nvPr/>
        </p:nvGrpSpPr>
        <p:grpSpPr>
          <a:xfrm>
            <a:off x="8221076" y="2790267"/>
            <a:ext cx="253890" cy="177723"/>
            <a:chOff x="1369637" y="1480086"/>
            <a:chExt cx="712544" cy="49878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3D0CEA5-3361-A9C7-D07C-8E1A3A11B3A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Graphic 44" descr="Envelope with solid fill">
              <a:extLst>
                <a:ext uri="{FF2B5EF4-FFF2-40B4-BE49-F238E27FC236}">
                  <a16:creationId xmlns:a16="http://schemas.microsoft.com/office/drawing/2014/main" id="{3B868B2A-F55A-E903-B527-D02C420EF5A4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D53420-3F8D-077A-97A7-ECA698910F38}"/>
              </a:ext>
            </a:extLst>
          </p:cNvPr>
          <p:cNvGrpSpPr/>
          <p:nvPr/>
        </p:nvGrpSpPr>
        <p:grpSpPr>
          <a:xfrm>
            <a:off x="8239751" y="3410168"/>
            <a:ext cx="253890" cy="177723"/>
            <a:chOff x="1369637" y="1480086"/>
            <a:chExt cx="712544" cy="4987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C9C7060-D84B-3359-EA9C-5E42C77452B9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raphic 44" descr="Envelope with solid fill">
              <a:extLst>
                <a:ext uri="{FF2B5EF4-FFF2-40B4-BE49-F238E27FC236}">
                  <a16:creationId xmlns:a16="http://schemas.microsoft.com/office/drawing/2014/main" id="{96E73D48-428F-B41D-5454-BB8874A48119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84E4976-F532-52A2-1222-053487410983}"/>
              </a:ext>
            </a:extLst>
          </p:cNvPr>
          <p:cNvGrpSpPr/>
          <p:nvPr/>
        </p:nvGrpSpPr>
        <p:grpSpPr>
          <a:xfrm>
            <a:off x="8367774" y="4316490"/>
            <a:ext cx="253890" cy="177723"/>
            <a:chOff x="1369637" y="1480086"/>
            <a:chExt cx="712544" cy="4987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7C1BF51-7E36-CE0B-CACF-D1CDBC6F38E0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Graphic 44" descr="Envelope with solid fill">
              <a:extLst>
                <a:ext uri="{FF2B5EF4-FFF2-40B4-BE49-F238E27FC236}">
                  <a16:creationId xmlns:a16="http://schemas.microsoft.com/office/drawing/2014/main" id="{4DD6FEF4-3D09-48F0-02AE-C66C8925BA96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830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7075E54-AF7F-FDA1-F8FF-B14D2A2A8AA2}"/>
              </a:ext>
            </a:extLst>
          </p:cNvPr>
          <p:cNvSpPr/>
          <p:nvPr/>
        </p:nvSpPr>
        <p:spPr>
          <a:xfrm>
            <a:off x="3060273" y="2900949"/>
            <a:ext cx="1209480" cy="1211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Accounting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Trade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Queue Manager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D7E6F66-F8A3-AC4E-4E39-52CB80D786E2}"/>
              </a:ext>
            </a:extLst>
          </p:cNvPr>
          <p:cNvCxnSpPr>
            <a:cxnSpLocks/>
            <a:stCxn id="148" idx="3"/>
            <a:endCxn id="42" idx="1"/>
          </p:cNvCxnSpPr>
          <p:nvPr/>
        </p:nvCxnSpPr>
        <p:spPr>
          <a:xfrm flipV="1">
            <a:off x="4269753" y="3504534"/>
            <a:ext cx="435177" cy="21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DC3C770-45D5-5507-4B50-64C74682EC8F}"/>
              </a:ext>
            </a:extLst>
          </p:cNvPr>
          <p:cNvGrpSpPr/>
          <p:nvPr/>
        </p:nvGrpSpPr>
        <p:grpSpPr>
          <a:xfrm>
            <a:off x="1333144" y="3414588"/>
            <a:ext cx="253890" cy="177723"/>
            <a:chOff x="1369637" y="1480086"/>
            <a:chExt cx="712544" cy="49878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3725590-9B28-EC72-3953-D62F16D51C48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raphic 44" descr="Envelope with solid fill">
              <a:extLst>
                <a:ext uri="{FF2B5EF4-FFF2-40B4-BE49-F238E27FC236}">
                  <a16:creationId xmlns:a16="http://schemas.microsoft.com/office/drawing/2014/main" id="{D9A245F0-78A8-FD5A-9AEF-70892284700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rgbClr val="0070C0"/>
            </a:solidFill>
            <a:ln w="8830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10AE465-F873-7C2C-10BF-52935B511E30}"/>
              </a:ext>
            </a:extLst>
          </p:cNvPr>
          <p:cNvGrpSpPr/>
          <p:nvPr/>
        </p:nvGrpSpPr>
        <p:grpSpPr>
          <a:xfrm>
            <a:off x="1675803" y="3414588"/>
            <a:ext cx="253890" cy="177723"/>
            <a:chOff x="1369637" y="1480086"/>
            <a:chExt cx="712544" cy="49878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BA871E7-CA6E-630D-FD29-69B7C3DD47B3}"/>
                </a:ext>
              </a:extLst>
            </p:cNvPr>
            <p:cNvSpPr/>
            <p:nvPr/>
          </p:nvSpPr>
          <p:spPr>
            <a:xfrm>
              <a:off x="1398270" y="1508232"/>
              <a:ext cx="651510" cy="4424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raphic 44" descr="Envelope with solid fill">
              <a:extLst>
                <a:ext uri="{FF2B5EF4-FFF2-40B4-BE49-F238E27FC236}">
                  <a16:creationId xmlns:a16="http://schemas.microsoft.com/office/drawing/2014/main" id="{99698B49-0A8F-E029-0BB6-9DFDB14B1760}"/>
                </a:ext>
              </a:extLst>
            </p:cNvPr>
            <p:cNvSpPr/>
            <p:nvPr/>
          </p:nvSpPr>
          <p:spPr>
            <a:xfrm>
              <a:off x="1369637" y="1480086"/>
              <a:ext cx="712544" cy="498780"/>
            </a:xfrm>
            <a:custGeom>
              <a:avLst/>
              <a:gdLst>
                <a:gd name="connsiteX0" fmla="*/ 0 w 712544"/>
                <a:gd name="connsiteY0" fmla="*/ 0 h 498780"/>
                <a:gd name="connsiteX1" fmla="*/ 0 w 712544"/>
                <a:gd name="connsiteY1" fmla="*/ 498781 h 498780"/>
                <a:gd name="connsiteX2" fmla="*/ 712544 w 712544"/>
                <a:gd name="connsiteY2" fmla="*/ 498781 h 498780"/>
                <a:gd name="connsiteX3" fmla="*/ 712544 w 712544"/>
                <a:gd name="connsiteY3" fmla="*/ 0 h 498780"/>
                <a:gd name="connsiteX4" fmla="*/ 0 w 712544"/>
                <a:gd name="connsiteY4" fmla="*/ 0 h 498780"/>
                <a:gd name="connsiteX5" fmla="*/ 368742 w 712544"/>
                <a:gd name="connsiteY5" fmla="*/ 310847 h 498780"/>
                <a:gd name="connsiteX6" fmla="*/ 343803 w 712544"/>
                <a:gd name="connsiteY6" fmla="*/ 310847 h 498780"/>
                <a:gd name="connsiteX7" fmla="*/ 80161 w 712544"/>
                <a:gd name="connsiteY7" fmla="*/ 53441 h 498780"/>
                <a:gd name="connsiteX8" fmla="*/ 633274 w 712544"/>
                <a:gd name="connsiteY8" fmla="*/ 53441 h 498780"/>
                <a:gd name="connsiteX9" fmla="*/ 368742 w 712544"/>
                <a:gd name="connsiteY9" fmla="*/ 310847 h 498780"/>
                <a:gd name="connsiteX10" fmla="*/ 227123 w 712544"/>
                <a:gd name="connsiteY10" fmla="*/ 246718 h 498780"/>
                <a:gd name="connsiteX11" fmla="*/ 53441 w 712544"/>
                <a:gd name="connsiteY11" fmla="*/ 421292 h 498780"/>
                <a:gd name="connsiteX12" fmla="*/ 53441 w 712544"/>
                <a:gd name="connsiteY12" fmla="*/ 76599 h 498780"/>
                <a:gd name="connsiteX13" fmla="*/ 227123 w 712544"/>
                <a:gd name="connsiteY13" fmla="*/ 246718 h 498780"/>
                <a:gd name="connsiteX14" fmla="*/ 252953 w 712544"/>
                <a:gd name="connsiteY14" fmla="*/ 271657 h 498780"/>
                <a:gd name="connsiteX15" fmla="*/ 319754 w 712544"/>
                <a:gd name="connsiteY15" fmla="*/ 336677 h 498780"/>
                <a:gd name="connsiteX16" fmla="*/ 357163 w 712544"/>
                <a:gd name="connsiteY16" fmla="*/ 351819 h 498780"/>
                <a:gd name="connsiteX17" fmla="*/ 394571 w 712544"/>
                <a:gd name="connsiteY17" fmla="*/ 336677 h 498780"/>
                <a:gd name="connsiteX18" fmla="*/ 461372 w 712544"/>
                <a:gd name="connsiteY18" fmla="*/ 271657 h 498780"/>
                <a:gd name="connsiteX19" fmla="*/ 634164 w 712544"/>
                <a:gd name="connsiteY19" fmla="*/ 445340 h 498780"/>
                <a:gd name="connsiteX20" fmla="*/ 79271 w 712544"/>
                <a:gd name="connsiteY20" fmla="*/ 445340 h 498780"/>
                <a:gd name="connsiteX21" fmla="*/ 252953 w 712544"/>
                <a:gd name="connsiteY21" fmla="*/ 271657 h 498780"/>
                <a:gd name="connsiteX22" fmla="*/ 485421 w 712544"/>
                <a:gd name="connsiteY22" fmla="*/ 246718 h 498780"/>
                <a:gd name="connsiteX23" fmla="*/ 659103 w 712544"/>
                <a:gd name="connsiteY23" fmla="*/ 77489 h 498780"/>
                <a:gd name="connsiteX24" fmla="*/ 659103 w 712544"/>
                <a:gd name="connsiteY24" fmla="*/ 420401 h 498780"/>
                <a:gd name="connsiteX25" fmla="*/ 485421 w 712544"/>
                <a:gd name="connsiteY25" fmla="*/ 246718 h 49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544" h="498780">
                  <a:moveTo>
                    <a:pt x="0" y="0"/>
                  </a:moveTo>
                  <a:lnTo>
                    <a:pt x="0" y="498781"/>
                  </a:lnTo>
                  <a:lnTo>
                    <a:pt x="712544" y="498781"/>
                  </a:lnTo>
                  <a:lnTo>
                    <a:pt x="712544" y="0"/>
                  </a:lnTo>
                  <a:lnTo>
                    <a:pt x="0" y="0"/>
                  </a:lnTo>
                  <a:close/>
                  <a:moveTo>
                    <a:pt x="368742" y="310847"/>
                  </a:moveTo>
                  <a:cubicBezTo>
                    <a:pt x="361616" y="317973"/>
                    <a:pt x="350928" y="317973"/>
                    <a:pt x="343803" y="310847"/>
                  </a:cubicBezTo>
                  <a:lnTo>
                    <a:pt x="80161" y="53441"/>
                  </a:lnTo>
                  <a:lnTo>
                    <a:pt x="633274" y="53441"/>
                  </a:lnTo>
                  <a:lnTo>
                    <a:pt x="368742" y="310847"/>
                  </a:lnTo>
                  <a:close/>
                  <a:moveTo>
                    <a:pt x="227123" y="246718"/>
                  </a:moveTo>
                  <a:lnTo>
                    <a:pt x="53441" y="421292"/>
                  </a:lnTo>
                  <a:lnTo>
                    <a:pt x="53441" y="76599"/>
                  </a:lnTo>
                  <a:lnTo>
                    <a:pt x="227123" y="246718"/>
                  </a:lnTo>
                  <a:close/>
                  <a:moveTo>
                    <a:pt x="252953" y="271657"/>
                  </a:moveTo>
                  <a:lnTo>
                    <a:pt x="319754" y="336677"/>
                  </a:lnTo>
                  <a:cubicBezTo>
                    <a:pt x="330442" y="346475"/>
                    <a:pt x="343803" y="351819"/>
                    <a:pt x="357163" y="351819"/>
                  </a:cubicBezTo>
                  <a:cubicBezTo>
                    <a:pt x="370523" y="351819"/>
                    <a:pt x="383883" y="346475"/>
                    <a:pt x="394571" y="336677"/>
                  </a:cubicBezTo>
                  <a:lnTo>
                    <a:pt x="461372" y="271657"/>
                  </a:lnTo>
                  <a:lnTo>
                    <a:pt x="634164" y="445340"/>
                  </a:lnTo>
                  <a:lnTo>
                    <a:pt x="79271" y="445340"/>
                  </a:lnTo>
                  <a:lnTo>
                    <a:pt x="252953" y="271657"/>
                  </a:lnTo>
                  <a:close/>
                  <a:moveTo>
                    <a:pt x="485421" y="246718"/>
                  </a:moveTo>
                  <a:lnTo>
                    <a:pt x="659103" y="77489"/>
                  </a:lnTo>
                  <a:lnTo>
                    <a:pt x="659103" y="420401"/>
                  </a:lnTo>
                  <a:lnTo>
                    <a:pt x="485421" y="246718"/>
                  </a:lnTo>
                  <a:close/>
                </a:path>
              </a:pathLst>
            </a:custGeom>
            <a:solidFill>
              <a:schemeClr val="accent2"/>
            </a:solidFill>
            <a:ln w="883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42C4A3E-4988-C39A-4C28-27AA5DFA84FC}"/>
              </a:ext>
            </a:extLst>
          </p:cNvPr>
          <p:cNvSpPr/>
          <p:nvPr/>
        </p:nvSpPr>
        <p:spPr>
          <a:xfrm>
            <a:off x="9811971" y="1813559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61E0C-7C3C-DC1F-7273-2B3B031C1EBC}"/>
              </a:ext>
            </a:extLst>
          </p:cNvPr>
          <p:cNvSpPr/>
          <p:nvPr/>
        </p:nvSpPr>
        <p:spPr>
          <a:xfrm>
            <a:off x="9811971" y="3045266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16D7F-7879-4D16-2A5E-B7E994B7EDAC}"/>
              </a:ext>
            </a:extLst>
          </p:cNvPr>
          <p:cNvSpPr/>
          <p:nvPr/>
        </p:nvSpPr>
        <p:spPr>
          <a:xfrm>
            <a:off x="9811971" y="4276972"/>
            <a:ext cx="342438" cy="9124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AE1D9-F856-C54A-4330-8726A188C5F4}"/>
              </a:ext>
            </a:extLst>
          </p:cNvPr>
          <p:cNvSpPr txBox="1"/>
          <p:nvPr/>
        </p:nvSpPr>
        <p:spPr>
          <a:xfrm>
            <a:off x="1413613" y="2392871"/>
            <a:ext cx="225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Publisher/Subscriber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F182B-C638-609D-00A3-6DCD7FFB36E4}"/>
              </a:ext>
            </a:extLst>
          </p:cNvPr>
          <p:cNvSpPr txBox="1"/>
          <p:nvPr/>
        </p:nvSpPr>
        <p:spPr>
          <a:xfrm>
            <a:off x="5438678" y="2173116"/>
            <a:ext cx="1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Sequential Convoy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5B9FA-95A2-C3FA-CCF3-1EFCADEEE6C2}"/>
              </a:ext>
            </a:extLst>
          </p:cNvPr>
          <p:cNvSpPr txBox="1"/>
          <p:nvPr/>
        </p:nvSpPr>
        <p:spPr>
          <a:xfrm>
            <a:off x="7401240" y="1325438"/>
            <a:ext cx="34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Session</a:t>
            </a:r>
            <a:br>
              <a:rPr lang="en-US" sz="1600" i="1" dirty="0">
                <a:highlight>
                  <a:srgbClr val="FFFF00"/>
                </a:highlight>
              </a:rPr>
            </a:br>
            <a:r>
              <a:rPr lang="en-US" sz="1600" i="1" dirty="0">
                <a:highlight>
                  <a:srgbClr val="FFFF00"/>
                </a:highlight>
              </a:rPr>
              <a:t>Consumer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C97B5-AAD3-94FA-D91E-8DD120815C45}"/>
              </a:ext>
            </a:extLst>
          </p:cNvPr>
          <p:cNvSpPr txBox="1"/>
          <p:nvPr/>
        </p:nvSpPr>
        <p:spPr>
          <a:xfrm>
            <a:off x="9814099" y="1633323"/>
            <a:ext cx="102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Cache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24400-B738-EF42-D2EB-FDABD212989F}"/>
              </a:ext>
            </a:extLst>
          </p:cNvPr>
          <p:cNvSpPr txBox="1"/>
          <p:nvPr/>
        </p:nvSpPr>
        <p:spPr>
          <a:xfrm>
            <a:off x="10405215" y="2453611"/>
            <a:ext cx="1301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highlight>
                  <a:srgbClr val="FFFF00"/>
                </a:highlight>
              </a:rPr>
              <a:t>Relational</a:t>
            </a:r>
            <a:br>
              <a:rPr lang="en-US" sz="1600" i="1" dirty="0">
                <a:highlight>
                  <a:srgbClr val="FFFF00"/>
                </a:highlight>
              </a:rPr>
            </a:br>
            <a:r>
              <a:rPr lang="en-US" sz="1600" i="1" dirty="0">
                <a:highlight>
                  <a:srgbClr val="FFFF00"/>
                </a:highlight>
              </a:rPr>
              <a:t>Store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1C07D0-EBBA-1D3A-84EC-04FC31A73637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 flipV="1">
            <a:off x="10154409" y="2269782"/>
            <a:ext cx="556901" cy="12333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26445F7D-AA1F-9E60-8F8A-A162F02A8107}"/>
              </a:ext>
            </a:extLst>
          </p:cNvPr>
          <p:cNvCxnSpPr>
            <a:cxnSpLocks/>
            <a:stCxn id="26" idx="1"/>
            <a:endCxn id="9" idx="3"/>
          </p:cNvCxnSpPr>
          <p:nvPr/>
        </p:nvCxnSpPr>
        <p:spPr>
          <a:xfrm flipH="1" flipV="1">
            <a:off x="10154409" y="3501489"/>
            <a:ext cx="556901" cy="160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F71BDCE9-F53F-5D1F-FB6D-D8EBCB212A85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>
            <a:off x="10154409" y="3503093"/>
            <a:ext cx="556901" cy="12301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E909C74-BDD8-F8F5-0FA7-32A91B034A6D}"/>
              </a:ext>
            </a:extLst>
          </p:cNvPr>
          <p:cNvSpPr/>
          <p:nvPr/>
        </p:nvSpPr>
        <p:spPr>
          <a:xfrm>
            <a:off x="10711310" y="3352922"/>
            <a:ext cx="377134" cy="30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ylinder 106">
            <a:extLst>
              <a:ext uri="{FF2B5EF4-FFF2-40B4-BE49-F238E27FC236}">
                <a16:creationId xmlns:a16="http://schemas.microsoft.com/office/drawing/2014/main" id="{7643A71F-E578-4AFA-5790-145DBD84D0E2}"/>
              </a:ext>
            </a:extLst>
          </p:cNvPr>
          <p:cNvSpPr/>
          <p:nvPr/>
        </p:nvSpPr>
        <p:spPr>
          <a:xfrm>
            <a:off x="10571355" y="3037451"/>
            <a:ext cx="1000199" cy="932731"/>
          </a:xfrm>
          <a:prstGeom prst="can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228958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618C-D017-8C89-1426-A7CCA1BA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Patterns to 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0DEDA0-06FB-3B11-21CB-963FF7423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492489"/>
              </p:ext>
            </p:extLst>
          </p:nvPr>
        </p:nvGraphicFramePr>
        <p:xfrm>
          <a:off x="1338072" y="1165225"/>
          <a:ext cx="9515856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297">
                  <a:extLst>
                    <a:ext uri="{9D8B030D-6E8A-4147-A177-3AD203B41FA5}">
                      <a16:colId xmlns:a16="http://schemas.microsoft.com/office/drawing/2014/main" val="2364718329"/>
                    </a:ext>
                  </a:extLst>
                </a:gridCol>
                <a:gridCol w="6815559">
                  <a:extLst>
                    <a:ext uri="{9D8B030D-6E8A-4147-A177-3AD203B41FA5}">
                      <a16:colId xmlns:a16="http://schemas.microsoft.com/office/drawing/2014/main" val="3848476852"/>
                    </a:ext>
                  </a:extLst>
                </a:gridCol>
              </a:tblGrid>
              <a:tr h="378055">
                <a:tc>
                  <a:txBody>
                    <a:bodyPr/>
                    <a:lstStyle/>
                    <a:p>
                      <a:r>
                        <a:rPr lang="en-US" sz="2400" b="1" dirty="0"/>
                        <a:t>Pattern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ym typeface="Wingdings" panose="05000000000000000000" pitchFamily="2" charset="2"/>
                        </a:rPr>
                        <a:t>Implementation Choices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587199"/>
                  </a:ext>
                </a:extLst>
              </a:tr>
              <a:tr h="810118">
                <a:tc>
                  <a:txBody>
                    <a:bodyPr/>
                    <a:lstStyle/>
                    <a:p>
                      <a:r>
                        <a:rPr lang="en-US" sz="2000" dirty="0"/>
                        <a:t>Publisher/Subscriber (Broker/Consumer)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Azure Service Bus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Azure Event Hub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0396343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Sequential Convoy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Azure Service Bus Message Sessions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729734"/>
                  </a:ext>
                </a:extLst>
              </a:tr>
              <a:tr h="810118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Category (Session) Consumer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Logic App with the Service Bus Peek-Lock Connector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or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Azure Functions with the Service Bus trigger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015198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Cache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Azure Cache for Redis</a:t>
                      </a:r>
                      <a:endParaRPr lang="en-US" sz="2000" dirty="0"/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046486"/>
                  </a:ext>
                </a:extLst>
              </a:tr>
              <a:tr h="378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ym typeface="Wingdings" panose="05000000000000000000" pitchFamily="2" charset="2"/>
                        </a:rPr>
                        <a:t>Relational Store</a:t>
                      </a:r>
                      <a:endParaRPr lang="en-US" sz="2000" dirty="0"/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Azure SQL Managed Instance 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20445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413A7-A027-3DB3-5F1B-7F568DFC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D765-829A-455F-F724-9AF7DC4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A97C-CA25-87CA-957D-FBDF7D16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yourselves a Pattern Catalog</a:t>
            </a:r>
          </a:p>
          <a:p>
            <a:r>
              <a:rPr lang="en-US" dirty="0"/>
              <a:t>Review and reuse what’s out there, fine tune to fit your org</a:t>
            </a:r>
          </a:p>
          <a:p>
            <a:r>
              <a:rPr lang="en-US" dirty="0"/>
              <a:t>Within your scope of influence:</a:t>
            </a:r>
          </a:p>
          <a:p>
            <a:pPr lvl="1"/>
            <a:r>
              <a:rPr lang="en-US" dirty="0"/>
              <a:t>Refactor your architecture function to own and curate Pattern Catalog</a:t>
            </a:r>
          </a:p>
          <a:p>
            <a:pPr lvl="1"/>
            <a:r>
              <a:rPr lang="en-US" dirty="0"/>
              <a:t>Build a community</a:t>
            </a:r>
          </a:p>
          <a:p>
            <a:pPr lvl="1"/>
            <a:r>
              <a:rPr lang="en-US" dirty="0"/>
              <a:t>Get a conversation going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CF180-6460-6462-FA41-0803B698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40844901-1E6C-BD6C-CED1-8ABE7330B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36000" r="32444" b="12000"/>
          <a:stretch>
            <a:fillRect/>
          </a:stretch>
        </p:blipFill>
        <p:spPr>
          <a:xfrm>
            <a:off x="9376169" y="4324066"/>
            <a:ext cx="1563294" cy="2032283"/>
          </a:xfrm>
          <a:prstGeom prst="rect">
            <a:avLst/>
          </a:prstGeom>
        </p:spPr>
      </p:pic>
      <p:pic>
        <p:nvPicPr>
          <p:cNvPr id="6" name="Picture 5" descr="A stick figure holding a computer&#10;&#10;AI-generated content may be incorrect.">
            <a:extLst>
              <a:ext uri="{FF2B5EF4-FFF2-40B4-BE49-F238E27FC236}">
                <a16:creationId xmlns:a16="http://schemas.microsoft.com/office/drawing/2014/main" id="{4565D62E-CA22-51E8-7779-568F66EA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8" t="34556" r="30778" b="12778"/>
          <a:stretch>
            <a:fillRect/>
          </a:stretch>
        </p:blipFill>
        <p:spPr>
          <a:xfrm flipH="1">
            <a:off x="7490825" y="3634740"/>
            <a:ext cx="1736994" cy="20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2AEC-566E-0C89-1871-A7766DE7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C175-7549-AE38-7D47-BBDB9078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[Martin Fowler]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5FE3-E092-5B0C-B34B-C1E28867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[A] hazily defined notion of the most important aspects of the internal design of a software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70973-0D8E-8E26-2A5D-9E105365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761AA-B215-CF4F-1710-C573B1F5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4777BD-9434-9D1D-D98C-EA5299C37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DB577-A2CA-C9FA-246B-DD020DA4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3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DA2AF-D748-ED3E-7D21-45FBA747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DF8C4-E495-5145-0BD8-7DDE9B498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/>
              <a:t>Wikipedia</a:t>
            </a:r>
            <a:r>
              <a:rPr lang="en-US" sz="1800" i="1" dirty="0"/>
              <a:t>, </a:t>
            </a:r>
            <a:r>
              <a:rPr lang="en-US" sz="1800" i="1" dirty="0">
                <a:hlinkClick r:id="rId2"/>
              </a:rPr>
              <a:t>https://en.wikipedia.org/wiki/Software_architecture</a:t>
            </a:r>
            <a:r>
              <a:rPr lang="en-US" sz="1800" i="1" dirty="0"/>
              <a:t> </a:t>
            </a:r>
            <a:endParaRPr lang="en-US" sz="1800" b="1" i="1" dirty="0"/>
          </a:p>
          <a:p>
            <a:r>
              <a:rPr lang="en-US" sz="1800" b="1" i="1" dirty="0"/>
              <a:t>Martin Fowler</a:t>
            </a:r>
            <a:r>
              <a:rPr lang="en-US" sz="1800" i="1" dirty="0"/>
              <a:t>, “Software Architecture Guide”</a:t>
            </a:r>
          </a:p>
          <a:p>
            <a:r>
              <a:rPr lang="en-US" sz="1800" b="1" i="1" dirty="0"/>
              <a:t>Grady Booch</a:t>
            </a:r>
            <a:r>
              <a:rPr lang="en-US" sz="1800" i="1" dirty="0"/>
              <a:t>, “Architecture as a Shared Hallucination”</a:t>
            </a:r>
          </a:p>
          <a:p>
            <a:r>
              <a:rPr lang="en-US" sz="1800" b="1" i="1" dirty="0"/>
              <a:t>Fred Brooks</a:t>
            </a:r>
            <a:r>
              <a:rPr lang="en-US" sz="1800" i="1" dirty="0"/>
              <a:t>, “The Mythical Man-Month”</a:t>
            </a:r>
          </a:p>
          <a:p>
            <a:r>
              <a:rPr lang="en-US" sz="1800" b="1" i="1" dirty="0"/>
              <a:t>Martin Fowler</a:t>
            </a:r>
            <a:r>
              <a:rPr lang="en-US" sz="1800" i="1" dirty="0"/>
              <a:t>, “Who Needs an Architect?”</a:t>
            </a:r>
            <a:endParaRPr lang="en-US" sz="1800" b="1" i="1" dirty="0"/>
          </a:p>
          <a:p>
            <a:r>
              <a:rPr lang="en-US" sz="1800" b="1" i="1" dirty="0"/>
              <a:t>Ralph Johnson</a:t>
            </a:r>
            <a:r>
              <a:rPr lang="en-US" sz="1800" i="1" dirty="0"/>
              <a:t>, as quoted by Martin Fowler in “Who Needs an Architect?”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AD9D-E87F-198F-EDD3-1D835E0F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54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B115D-B936-B4A2-8973-3032BDEB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076561-B9C1-5531-215C-F8430563DCC7}"/>
              </a:ext>
            </a:extLst>
          </p:cNvPr>
          <p:cNvGrpSpPr/>
          <p:nvPr/>
        </p:nvGrpSpPr>
        <p:grpSpPr>
          <a:xfrm>
            <a:off x="3600650" y="933650"/>
            <a:ext cx="4990700" cy="4990700"/>
            <a:chOff x="3581401" y="1157604"/>
            <a:chExt cx="4990700" cy="4990700"/>
          </a:xfrm>
        </p:grpSpPr>
        <p:pic>
          <p:nvPicPr>
            <p:cNvPr id="16" name="Picture 15" descr="Cartoon of men standing in front of a wall of fossils&#10;&#10;AI-generated content may be incorrect.">
              <a:extLst>
                <a:ext uri="{FF2B5EF4-FFF2-40B4-BE49-F238E27FC236}">
                  <a16:creationId xmlns:a16="http://schemas.microsoft.com/office/drawing/2014/main" id="{5295B652-E1CA-749D-F0CF-8010A9B7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1" y="1157604"/>
              <a:ext cx="4990700" cy="4990700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B5789C3F-4D68-F3C8-EECE-F84531459D5E}"/>
                </a:ext>
              </a:extLst>
            </p:cNvPr>
            <p:cNvSpPr/>
            <p:nvPr/>
          </p:nvSpPr>
          <p:spPr>
            <a:xfrm>
              <a:off x="3637544" y="4148108"/>
              <a:ext cx="2756483" cy="1923730"/>
            </a:xfrm>
            <a:custGeom>
              <a:avLst/>
              <a:gdLst>
                <a:gd name="connsiteX0" fmla="*/ 0 w 2756483"/>
                <a:gd name="connsiteY0" fmla="*/ 153891 h 923330"/>
                <a:gd name="connsiteX1" fmla="*/ 153891 w 2756483"/>
                <a:gd name="connsiteY1" fmla="*/ 0 h 923330"/>
                <a:gd name="connsiteX2" fmla="*/ 459414 w 2756483"/>
                <a:gd name="connsiteY2" fmla="*/ 0 h 923330"/>
                <a:gd name="connsiteX3" fmla="*/ 568221 w 2756483"/>
                <a:gd name="connsiteY3" fmla="*/ -1000400 h 923330"/>
                <a:gd name="connsiteX4" fmla="*/ 1148535 w 2756483"/>
                <a:gd name="connsiteY4" fmla="*/ 0 h 923330"/>
                <a:gd name="connsiteX5" fmla="*/ 2602592 w 2756483"/>
                <a:gd name="connsiteY5" fmla="*/ 0 h 923330"/>
                <a:gd name="connsiteX6" fmla="*/ 2756483 w 2756483"/>
                <a:gd name="connsiteY6" fmla="*/ 153891 h 923330"/>
                <a:gd name="connsiteX7" fmla="*/ 2756483 w 2756483"/>
                <a:gd name="connsiteY7" fmla="*/ 153888 h 923330"/>
                <a:gd name="connsiteX8" fmla="*/ 2756483 w 2756483"/>
                <a:gd name="connsiteY8" fmla="*/ 153888 h 923330"/>
                <a:gd name="connsiteX9" fmla="*/ 2756483 w 2756483"/>
                <a:gd name="connsiteY9" fmla="*/ 384721 h 923330"/>
                <a:gd name="connsiteX10" fmla="*/ 2756483 w 2756483"/>
                <a:gd name="connsiteY10" fmla="*/ 769439 h 923330"/>
                <a:gd name="connsiteX11" fmla="*/ 2602592 w 2756483"/>
                <a:gd name="connsiteY11" fmla="*/ 923330 h 923330"/>
                <a:gd name="connsiteX12" fmla="*/ 1148535 w 2756483"/>
                <a:gd name="connsiteY12" fmla="*/ 923330 h 923330"/>
                <a:gd name="connsiteX13" fmla="*/ 459414 w 2756483"/>
                <a:gd name="connsiteY13" fmla="*/ 923330 h 923330"/>
                <a:gd name="connsiteX14" fmla="*/ 459414 w 2756483"/>
                <a:gd name="connsiteY14" fmla="*/ 923330 h 923330"/>
                <a:gd name="connsiteX15" fmla="*/ 153891 w 2756483"/>
                <a:gd name="connsiteY15" fmla="*/ 923330 h 923330"/>
                <a:gd name="connsiteX16" fmla="*/ 0 w 2756483"/>
                <a:gd name="connsiteY16" fmla="*/ 769439 h 923330"/>
                <a:gd name="connsiteX17" fmla="*/ 0 w 2756483"/>
                <a:gd name="connsiteY17" fmla="*/ 384721 h 923330"/>
                <a:gd name="connsiteX18" fmla="*/ 0 w 2756483"/>
                <a:gd name="connsiteY18" fmla="*/ 153888 h 923330"/>
                <a:gd name="connsiteX19" fmla="*/ 0 w 2756483"/>
                <a:gd name="connsiteY19" fmla="*/ 153888 h 923330"/>
                <a:gd name="connsiteX20" fmla="*/ 0 w 2756483"/>
                <a:gd name="connsiteY20" fmla="*/ 153891 h 9233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459414 w 2756483"/>
                <a:gd name="connsiteY2" fmla="*/ 1000400 h 1923730"/>
                <a:gd name="connsiteX3" fmla="*/ 568221 w 2756483"/>
                <a:gd name="connsiteY3" fmla="*/ 0 h 1923730"/>
                <a:gd name="connsiteX4" fmla="*/ 867781 w 2756483"/>
                <a:gd name="connsiteY4" fmla="*/ 521047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459414 w 2756483"/>
                <a:gd name="connsiteY2" fmla="*/ 1000400 h 1923730"/>
                <a:gd name="connsiteX3" fmla="*/ 568221 w 2756483"/>
                <a:gd name="connsiteY3" fmla="*/ 0 h 1923730"/>
                <a:gd name="connsiteX4" fmla="*/ 723001 w 2756483"/>
                <a:gd name="connsiteY4" fmla="*/ 644872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68221 w 2756483"/>
                <a:gd name="connsiteY3" fmla="*/ 0 h 1923730"/>
                <a:gd name="connsiteX4" fmla="*/ 723001 w 2756483"/>
                <a:gd name="connsiteY4" fmla="*/ 644872 h 1923730"/>
                <a:gd name="connsiteX5" fmla="*/ 1148535 w 2756483"/>
                <a:gd name="connsiteY5" fmla="*/ 1000400 h 1923730"/>
                <a:gd name="connsiteX6" fmla="*/ 2602592 w 2756483"/>
                <a:gd name="connsiteY6" fmla="*/ 1000400 h 1923730"/>
                <a:gd name="connsiteX7" fmla="*/ 2756483 w 2756483"/>
                <a:gd name="connsiteY7" fmla="*/ 1154291 h 1923730"/>
                <a:gd name="connsiteX8" fmla="*/ 2756483 w 2756483"/>
                <a:gd name="connsiteY8" fmla="*/ 1154288 h 1923730"/>
                <a:gd name="connsiteX9" fmla="*/ 2756483 w 2756483"/>
                <a:gd name="connsiteY9" fmla="*/ 1154288 h 1923730"/>
                <a:gd name="connsiteX10" fmla="*/ 2756483 w 2756483"/>
                <a:gd name="connsiteY10" fmla="*/ 1385121 h 1923730"/>
                <a:gd name="connsiteX11" fmla="*/ 2756483 w 2756483"/>
                <a:gd name="connsiteY11" fmla="*/ 1769839 h 1923730"/>
                <a:gd name="connsiteX12" fmla="*/ 2602592 w 2756483"/>
                <a:gd name="connsiteY12" fmla="*/ 1923730 h 1923730"/>
                <a:gd name="connsiteX13" fmla="*/ 1148535 w 2756483"/>
                <a:gd name="connsiteY13" fmla="*/ 1923730 h 1923730"/>
                <a:gd name="connsiteX14" fmla="*/ 459414 w 2756483"/>
                <a:gd name="connsiteY14" fmla="*/ 1923730 h 1923730"/>
                <a:gd name="connsiteX15" fmla="*/ 459414 w 2756483"/>
                <a:gd name="connsiteY15" fmla="*/ 1923730 h 1923730"/>
                <a:gd name="connsiteX16" fmla="*/ 153891 w 2756483"/>
                <a:gd name="connsiteY16" fmla="*/ 1923730 h 1923730"/>
                <a:gd name="connsiteX17" fmla="*/ 0 w 2756483"/>
                <a:gd name="connsiteY17" fmla="*/ 1769839 h 1923730"/>
                <a:gd name="connsiteX18" fmla="*/ 0 w 2756483"/>
                <a:gd name="connsiteY18" fmla="*/ 1385121 h 1923730"/>
                <a:gd name="connsiteX19" fmla="*/ 0 w 2756483"/>
                <a:gd name="connsiteY19" fmla="*/ 1154288 h 1923730"/>
                <a:gd name="connsiteX20" fmla="*/ 0 w 2756483"/>
                <a:gd name="connsiteY20" fmla="*/ 1154288 h 1923730"/>
                <a:gd name="connsiteX21" fmla="*/ 0 w 2756483"/>
                <a:gd name="connsiteY21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89651 w 2756483"/>
                <a:gd name="connsiteY3" fmla="*/ 587722 h 1923730"/>
                <a:gd name="connsiteX4" fmla="*/ 568221 w 2756483"/>
                <a:gd name="connsiteY4" fmla="*/ 0 h 1923730"/>
                <a:gd name="connsiteX5" fmla="*/ 723001 w 2756483"/>
                <a:gd name="connsiteY5" fmla="*/ 644872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23001 w 2756483"/>
                <a:gd name="connsiteY5" fmla="*/ 644872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60228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148535 w 2756483"/>
                <a:gd name="connsiteY6" fmla="*/ 1000400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32501 w 2756483"/>
                <a:gd name="connsiteY3" fmla="*/ 608677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  <a:gd name="connsiteX0" fmla="*/ 0 w 2756483"/>
                <a:gd name="connsiteY0" fmla="*/ 1154291 h 1923730"/>
                <a:gd name="connsiteX1" fmla="*/ 153891 w 2756483"/>
                <a:gd name="connsiteY1" fmla="*/ 1000400 h 1923730"/>
                <a:gd name="connsiteX2" fmla="*/ 720399 w 2756483"/>
                <a:gd name="connsiteY2" fmla="*/ 1002305 h 1923730"/>
                <a:gd name="connsiteX3" fmla="*/ 572506 w 2756483"/>
                <a:gd name="connsiteY3" fmla="*/ 614392 h 1923730"/>
                <a:gd name="connsiteX4" fmla="*/ 568221 w 2756483"/>
                <a:gd name="connsiteY4" fmla="*/ 0 h 1923730"/>
                <a:gd name="connsiteX5" fmla="*/ 715381 w 2756483"/>
                <a:gd name="connsiteY5" fmla="*/ 589627 h 1923730"/>
                <a:gd name="connsiteX6" fmla="*/ 1018995 w 2756483"/>
                <a:gd name="connsiteY6" fmla="*/ 998495 h 1923730"/>
                <a:gd name="connsiteX7" fmla="*/ 2602592 w 2756483"/>
                <a:gd name="connsiteY7" fmla="*/ 1000400 h 1923730"/>
                <a:gd name="connsiteX8" fmla="*/ 2756483 w 2756483"/>
                <a:gd name="connsiteY8" fmla="*/ 1154291 h 1923730"/>
                <a:gd name="connsiteX9" fmla="*/ 2756483 w 2756483"/>
                <a:gd name="connsiteY9" fmla="*/ 1154288 h 1923730"/>
                <a:gd name="connsiteX10" fmla="*/ 2756483 w 2756483"/>
                <a:gd name="connsiteY10" fmla="*/ 1154288 h 1923730"/>
                <a:gd name="connsiteX11" fmla="*/ 2756483 w 2756483"/>
                <a:gd name="connsiteY11" fmla="*/ 1385121 h 1923730"/>
                <a:gd name="connsiteX12" fmla="*/ 2756483 w 2756483"/>
                <a:gd name="connsiteY12" fmla="*/ 1769839 h 1923730"/>
                <a:gd name="connsiteX13" fmla="*/ 2602592 w 2756483"/>
                <a:gd name="connsiteY13" fmla="*/ 1923730 h 1923730"/>
                <a:gd name="connsiteX14" fmla="*/ 1148535 w 2756483"/>
                <a:gd name="connsiteY14" fmla="*/ 1923730 h 1923730"/>
                <a:gd name="connsiteX15" fmla="*/ 459414 w 2756483"/>
                <a:gd name="connsiteY15" fmla="*/ 1923730 h 1923730"/>
                <a:gd name="connsiteX16" fmla="*/ 459414 w 2756483"/>
                <a:gd name="connsiteY16" fmla="*/ 1923730 h 1923730"/>
                <a:gd name="connsiteX17" fmla="*/ 153891 w 2756483"/>
                <a:gd name="connsiteY17" fmla="*/ 1923730 h 1923730"/>
                <a:gd name="connsiteX18" fmla="*/ 0 w 2756483"/>
                <a:gd name="connsiteY18" fmla="*/ 1769839 h 1923730"/>
                <a:gd name="connsiteX19" fmla="*/ 0 w 2756483"/>
                <a:gd name="connsiteY19" fmla="*/ 1385121 h 1923730"/>
                <a:gd name="connsiteX20" fmla="*/ 0 w 2756483"/>
                <a:gd name="connsiteY20" fmla="*/ 1154288 h 1923730"/>
                <a:gd name="connsiteX21" fmla="*/ 0 w 2756483"/>
                <a:gd name="connsiteY21" fmla="*/ 1154288 h 1923730"/>
                <a:gd name="connsiteX22" fmla="*/ 0 w 2756483"/>
                <a:gd name="connsiteY22" fmla="*/ 1154291 h 19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56483" h="1923730">
                  <a:moveTo>
                    <a:pt x="0" y="1154291"/>
                  </a:moveTo>
                  <a:cubicBezTo>
                    <a:pt x="0" y="1069299"/>
                    <a:pt x="68899" y="1000400"/>
                    <a:pt x="153891" y="1000400"/>
                  </a:cubicBezTo>
                  <a:lnTo>
                    <a:pt x="720399" y="1002305"/>
                  </a:lnTo>
                  <a:cubicBezTo>
                    <a:pt x="657766" y="871096"/>
                    <a:pt x="608469" y="789416"/>
                    <a:pt x="572506" y="614392"/>
                  </a:cubicBezTo>
                  <a:cubicBezTo>
                    <a:pt x="548218" y="413405"/>
                    <a:pt x="556314" y="202892"/>
                    <a:pt x="568221" y="0"/>
                  </a:cubicBezTo>
                  <a:cubicBezTo>
                    <a:pt x="617274" y="196542"/>
                    <a:pt x="645373" y="396895"/>
                    <a:pt x="715381" y="589627"/>
                  </a:cubicBezTo>
                  <a:cubicBezTo>
                    <a:pt x="806426" y="768461"/>
                    <a:pt x="868895" y="861571"/>
                    <a:pt x="1018995" y="998495"/>
                  </a:cubicBezTo>
                  <a:lnTo>
                    <a:pt x="2602592" y="1000400"/>
                  </a:lnTo>
                  <a:cubicBezTo>
                    <a:pt x="2687584" y="1000400"/>
                    <a:pt x="2756483" y="1069299"/>
                    <a:pt x="2756483" y="1154291"/>
                  </a:cubicBezTo>
                  <a:lnTo>
                    <a:pt x="2756483" y="1154288"/>
                  </a:lnTo>
                  <a:lnTo>
                    <a:pt x="2756483" y="1154288"/>
                  </a:lnTo>
                  <a:lnTo>
                    <a:pt x="2756483" y="1385121"/>
                  </a:lnTo>
                  <a:lnTo>
                    <a:pt x="2756483" y="1769839"/>
                  </a:lnTo>
                  <a:cubicBezTo>
                    <a:pt x="2756483" y="1854831"/>
                    <a:pt x="2687584" y="1923730"/>
                    <a:pt x="2602592" y="1923730"/>
                  </a:cubicBezTo>
                  <a:lnTo>
                    <a:pt x="1148535" y="1923730"/>
                  </a:lnTo>
                  <a:lnTo>
                    <a:pt x="459414" y="1923730"/>
                  </a:lnTo>
                  <a:lnTo>
                    <a:pt x="459414" y="1923730"/>
                  </a:lnTo>
                  <a:lnTo>
                    <a:pt x="153891" y="1923730"/>
                  </a:lnTo>
                  <a:cubicBezTo>
                    <a:pt x="68899" y="1923730"/>
                    <a:pt x="0" y="1854831"/>
                    <a:pt x="0" y="1769839"/>
                  </a:cubicBezTo>
                  <a:lnTo>
                    <a:pt x="0" y="1385121"/>
                  </a:lnTo>
                  <a:lnTo>
                    <a:pt x="0" y="1154288"/>
                  </a:lnTo>
                  <a:lnTo>
                    <a:pt x="0" y="1154288"/>
                  </a:lnTo>
                  <a:lnTo>
                    <a:pt x="0" y="1154291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44D0E-75F6-D846-769C-1527159DBE84}"/>
                </a:ext>
              </a:extLst>
            </p:cNvPr>
            <p:cNvSpPr txBox="1"/>
            <p:nvPr/>
          </p:nvSpPr>
          <p:spPr>
            <a:xfrm>
              <a:off x="3720012" y="5148508"/>
              <a:ext cx="26740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AND HERE’S WHERE THEY </a:t>
              </a:r>
            </a:p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DISCOVERED MESSAGE </a:t>
              </a:r>
            </a:p>
            <a:p>
              <a:r>
                <a:rPr lang="en-US" dirty="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DRIVEN ARCITECTURE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2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7A02-8FB7-8781-1745-BF204872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 [Grady Booch]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F2BE5-297E-EFFA-9CEE-FB33DAE7D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“Architecture is just a collective hunch, a </a:t>
            </a:r>
            <a:r>
              <a:rPr lang="en-US" b="1" dirty="0"/>
              <a:t>shared hallucination</a:t>
            </a:r>
            <a:r>
              <a:rPr lang="en-US" dirty="0"/>
              <a:t>, an assertion by a set of stakeholders on the nature of their observable world, be it a world that is or a world as they wish it to be”</a:t>
            </a:r>
          </a:p>
          <a:p>
            <a:pPr>
              <a:lnSpc>
                <a:spcPct val="120000"/>
              </a:lnSpc>
            </a:pPr>
            <a:r>
              <a:rPr lang="en-US" dirty="0"/>
              <a:t>Represented by a </a:t>
            </a:r>
            <a:r>
              <a:rPr lang="en-US" b="1" dirty="0"/>
              <a:t>set of interlocking models</a:t>
            </a:r>
          </a:p>
          <a:p>
            <a:pPr>
              <a:lnSpc>
                <a:spcPct val="120000"/>
              </a:lnSpc>
            </a:pPr>
            <a:r>
              <a:rPr lang="en-US" dirty="0"/>
              <a:t>Architecture captures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Significant design decisions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Patterns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Cross cutting concerns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Rationale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Tribal memory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21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5353-B922-AC41-E8CA-5EA61772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D364-7362-7648-51BD-575AA185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Say About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EF52-EE6F-6BFC-0CF0-64DF3B363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922"/>
            <a:ext cx="5918200" cy="5012042"/>
          </a:xfrm>
        </p:spPr>
        <p:txBody>
          <a:bodyPr/>
          <a:lstStyle/>
          <a:p>
            <a:r>
              <a:rPr lang="en-US" dirty="0"/>
              <a:t>All models are wrong, but some are useful</a:t>
            </a:r>
          </a:p>
          <a:p>
            <a:r>
              <a:rPr lang="en-US" dirty="0"/>
              <a:t>Achieve amplification through simplification</a:t>
            </a:r>
          </a:p>
          <a:p>
            <a:r>
              <a:rPr lang="en-US" dirty="0"/>
              <a:t>Comprehensiveness is the enemy of comprehensibility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B0227-15C1-C107-E3F4-E63DC681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8FE3F-846F-7063-4A25-91C4B4914C72}"/>
              </a:ext>
            </a:extLst>
          </p:cNvPr>
          <p:cNvSpPr/>
          <p:nvPr/>
        </p:nvSpPr>
        <p:spPr>
          <a:xfrm>
            <a:off x="6604000" y="1164922"/>
            <a:ext cx="5092700" cy="5012042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D65A11-41F3-D9EA-3FEE-C0A7E91D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640" y="1412669"/>
            <a:ext cx="2507953" cy="175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ボード「Topology」のピン">
            <a:extLst>
              <a:ext uri="{FF2B5EF4-FFF2-40B4-BE49-F238E27FC236}">
                <a16:creationId xmlns:a16="http://schemas.microsoft.com/office/drawing/2014/main" id="{ED51D8AF-E1DB-C9D6-AE7F-1119EEE0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0" b="3154"/>
          <a:stretch/>
        </p:blipFill>
        <p:spPr bwMode="auto">
          <a:xfrm>
            <a:off x="6845712" y="2728259"/>
            <a:ext cx="1910822" cy="17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FBC4C4-44BF-762F-AE98-82DF7F4F17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89" y="4129741"/>
            <a:ext cx="3720204" cy="175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4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2E5D-E884-BB7E-EE64-71479F66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“…a set of interlocking models…”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A5AF-F988-4B20-EF95-73834E63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567"/>
            <a:ext cx="10515600" cy="219954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There are always models. If there is no explicit modeling activity, there will be many implicit models, likely incorrect and inconsistent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	   Explicit Modeling:		   Implicit (No) Modeling: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BAA2E-1254-B223-97B9-621C1112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7</a:t>
            </a:fld>
            <a:endParaRPr lang="en-US"/>
          </a:p>
        </p:txBody>
      </p:sp>
      <p:sp>
        <p:nvSpPr>
          <p:cNvPr id="5" name="Cloud 82">
            <a:extLst>
              <a:ext uri="{FF2B5EF4-FFF2-40B4-BE49-F238E27FC236}">
                <a16:creationId xmlns:a16="http://schemas.microsoft.com/office/drawing/2014/main" id="{89F2BAC9-319C-B1BA-03DA-08AA261BACFC}"/>
              </a:ext>
            </a:extLst>
          </p:cNvPr>
          <p:cNvSpPr/>
          <p:nvPr/>
        </p:nvSpPr>
        <p:spPr>
          <a:xfrm>
            <a:off x="9491175" y="3293953"/>
            <a:ext cx="1197024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82">
            <a:extLst>
              <a:ext uri="{FF2B5EF4-FFF2-40B4-BE49-F238E27FC236}">
                <a16:creationId xmlns:a16="http://schemas.microsoft.com/office/drawing/2014/main" id="{4D2161BB-A5EE-6638-7449-4A964A14EBEA}"/>
              </a:ext>
            </a:extLst>
          </p:cNvPr>
          <p:cNvSpPr/>
          <p:nvPr/>
        </p:nvSpPr>
        <p:spPr>
          <a:xfrm>
            <a:off x="2924117" y="3228711"/>
            <a:ext cx="1440071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D17641-34F3-1028-25C3-4D331A270CE5}"/>
              </a:ext>
            </a:extLst>
          </p:cNvPr>
          <p:cNvGrpSpPr/>
          <p:nvPr/>
        </p:nvGrpSpPr>
        <p:grpSpPr>
          <a:xfrm>
            <a:off x="2363492" y="4890507"/>
            <a:ext cx="388603" cy="895350"/>
            <a:chOff x="3170682" y="3146298"/>
            <a:chExt cx="511302" cy="11780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55AC44-BE26-335A-C35F-597936F4A625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36594B-B055-88A4-E017-050FC254EA52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961C0D-FF0D-AFE6-070E-794F75275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378B3C-33F7-09F8-A134-611C1F2CBC7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67F6E5-0DDC-E420-2378-6508873FE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AEF612-AF18-322E-98B0-5A4D3347CC8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CEAC6C-AEB3-7E13-2227-8E40E43B8AC8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5B418F-C19B-1D08-9757-E4C9F7AE847D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D3D448-BEA5-2F67-835A-DF408E57076A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967C13-E18A-12E3-0D27-4B62406F903E}"/>
              </a:ext>
            </a:extLst>
          </p:cNvPr>
          <p:cNvGrpSpPr/>
          <p:nvPr/>
        </p:nvGrpSpPr>
        <p:grpSpPr>
          <a:xfrm>
            <a:off x="2979656" y="5005192"/>
            <a:ext cx="388603" cy="895350"/>
            <a:chOff x="3170682" y="3146298"/>
            <a:chExt cx="511302" cy="1178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1411C2-5419-AB57-5929-58BE0CABC18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B877AA-94D4-6B0A-B40F-7DA48F5E8C72}"/>
                </a:ext>
              </a:extLst>
            </p:cNvPr>
            <p:cNvCxnSpPr>
              <a:stCxn id="1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7501C5-A331-300B-5DB0-54FAC807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365F1B-F2D5-4FB4-FE99-60DFFFA9D45A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1CB5E7-6491-493A-90E1-DAF8D27CB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1D0EA-1C36-738A-D47C-0E84B76BEA1E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5A73FD-AA8F-A691-46C9-C3BCB125CE5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574AAE3-15B9-B4B3-1AEC-82BA6F30B7E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3C269-AACA-81D8-5F5B-74284DA3D7C7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0990F-5CD8-2309-A0A6-9D9B449DE0B2}"/>
              </a:ext>
            </a:extLst>
          </p:cNvPr>
          <p:cNvGrpSpPr/>
          <p:nvPr/>
        </p:nvGrpSpPr>
        <p:grpSpPr>
          <a:xfrm>
            <a:off x="3620568" y="5249504"/>
            <a:ext cx="388603" cy="895350"/>
            <a:chOff x="3170682" y="3146298"/>
            <a:chExt cx="511302" cy="117805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CF8D33-02E9-2CFA-8C52-EA7DD15FFAD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8174C1-F955-E298-C046-FDBFFDF397A3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0B5764-1F2E-1BEF-63F5-7A6D175D3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ECFBBE-DA9C-40F1-5559-9669D651F413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4C1272-EBB2-F43E-E769-1008EDF67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19A6BA-3E70-DAD3-7AE0-5ADAD302F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2E1C4A-5132-BEE8-383F-4BD91034F9FE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EC490B-65F3-4287-5109-14784E974B4B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FDEDC2-E38A-17B4-DE5B-D7CFFE12232B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F3E4B9-0252-2E53-A770-739C1AF9C5B6}"/>
              </a:ext>
            </a:extLst>
          </p:cNvPr>
          <p:cNvGrpSpPr/>
          <p:nvPr/>
        </p:nvGrpSpPr>
        <p:grpSpPr>
          <a:xfrm>
            <a:off x="4474088" y="4781319"/>
            <a:ext cx="388603" cy="895350"/>
            <a:chOff x="3170682" y="3146298"/>
            <a:chExt cx="511302" cy="117805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37F22A-5BE2-3D06-B943-8322886597EE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F03FF9-C319-94D1-D383-7DC5BE76A918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5ED68C-EDA9-D889-D8FD-DB8C8230B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F9F2C-14A0-908D-9CB4-41961F59F1A6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91272F-F693-E612-6B96-2B5428318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15241BE-D86C-DF19-45A1-5FFED0ABC9D0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90F1B8-44A9-434E-DD6C-C3866041FB3D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26C5F1-5DCB-4D53-E225-8CACAE995B9F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C37DBF4-36E3-D123-3611-6E4B3E7AB4A8}"/>
                </a:ext>
              </a:extLst>
            </p:cNvPr>
            <p:cNvSpPr/>
            <p:nvPr/>
          </p:nvSpPr>
          <p:spPr>
            <a:xfrm rot="21414188">
              <a:off x="3343272" y="3390900"/>
              <a:ext cx="158115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093D3F-C035-7A4A-16EA-F8E2E6450076}"/>
              </a:ext>
            </a:extLst>
          </p:cNvPr>
          <p:cNvGrpSpPr/>
          <p:nvPr/>
        </p:nvGrpSpPr>
        <p:grpSpPr>
          <a:xfrm>
            <a:off x="3323289" y="3446225"/>
            <a:ext cx="687367" cy="678693"/>
            <a:chOff x="5775960" y="5415136"/>
            <a:chExt cx="743761" cy="73437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AFC3ADC-F6A2-F1FF-644A-736C7D77BF0D}"/>
                </a:ext>
              </a:extLst>
            </p:cNvPr>
            <p:cNvSpPr/>
            <p:nvPr/>
          </p:nvSpPr>
          <p:spPr>
            <a:xfrm>
              <a:off x="5775960" y="541513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17B8A5-00B5-9351-581B-FA282977C621}"/>
                </a:ext>
              </a:extLst>
            </p:cNvPr>
            <p:cNvSpPr/>
            <p:nvPr/>
          </p:nvSpPr>
          <p:spPr>
            <a:xfrm>
              <a:off x="5775960" y="588757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952E32-940C-4ED6-EF01-50D95A208397}"/>
                </a:ext>
              </a:extLst>
            </p:cNvPr>
            <p:cNvSpPr/>
            <p:nvPr/>
          </p:nvSpPr>
          <p:spPr>
            <a:xfrm>
              <a:off x="6268720" y="5415136"/>
              <a:ext cx="251001" cy="261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90A9E3-FC02-A25C-F956-EE4C7B5011D2}"/>
                </a:ext>
              </a:extLst>
            </p:cNvPr>
            <p:cNvCxnSpPr>
              <a:stCxn id="48" idx="3"/>
              <a:endCxn id="50" idx="1"/>
            </p:cNvCxnSpPr>
            <p:nvPr/>
          </p:nvCxnSpPr>
          <p:spPr>
            <a:xfrm>
              <a:off x="6026961" y="5546104"/>
              <a:ext cx="24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475054-F9A5-4A95-B6AE-6F812145C6B1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5901461" y="5677071"/>
              <a:ext cx="0" cy="21050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848D8AC-744E-2493-9E08-4B89F364C7C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960" y="549784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A990DD-0E26-4820-FE42-52803B2C821A}"/>
                </a:ext>
              </a:extLst>
            </p:cNvPr>
            <p:cNvCxnSpPr>
              <a:cxnSpLocks/>
            </p:cNvCxnSpPr>
            <p:nvPr/>
          </p:nvCxnSpPr>
          <p:spPr>
            <a:xfrm>
              <a:off x="6268720" y="549784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C28536-0F61-8C18-073E-AD61FF94A84F}"/>
                </a:ext>
              </a:extLst>
            </p:cNvPr>
            <p:cNvCxnSpPr>
              <a:cxnSpLocks/>
            </p:cNvCxnSpPr>
            <p:nvPr/>
          </p:nvCxnSpPr>
          <p:spPr>
            <a:xfrm>
              <a:off x="5775960" y="5972824"/>
              <a:ext cx="251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63009B70-8452-296F-7E29-7CBD5EDAFFE8}"/>
              </a:ext>
            </a:extLst>
          </p:cNvPr>
          <p:cNvSpPr/>
          <p:nvPr/>
        </p:nvSpPr>
        <p:spPr>
          <a:xfrm>
            <a:off x="2988347" y="427816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28ECF84-3592-4BDF-9602-AB67869583FA}"/>
              </a:ext>
            </a:extLst>
          </p:cNvPr>
          <p:cNvSpPr/>
          <p:nvPr/>
        </p:nvSpPr>
        <p:spPr>
          <a:xfrm>
            <a:off x="2802047" y="4489581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6AC891-E422-0B11-7689-3649BFDC7337}"/>
              </a:ext>
            </a:extLst>
          </p:cNvPr>
          <p:cNvSpPr/>
          <p:nvPr/>
        </p:nvSpPr>
        <p:spPr>
          <a:xfrm>
            <a:off x="2664066" y="4694143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C2D68C-92E9-6E5F-BB46-C87AA5691EBE}"/>
              </a:ext>
            </a:extLst>
          </p:cNvPr>
          <p:cNvSpPr/>
          <p:nvPr/>
        </p:nvSpPr>
        <p:spPr>
          <a:xfrm>
            <a:off x="3286426" y="4379035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24A1639-5591-2FCA-0708-94457537B536}"/>
              </a:ext>
            </a:extLst>
          </p:cNvPr>
          <p:cNvSpPr/>
          <p:nvPr/>
        </p:nvSpPr>
        <p:spPr>
          <a:xfrm>
            <a:off x="3673579" y="443962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E9A4E2-DC0A-E79A-045F-849B043C8DD9}"/>
              </a:ext>
            </a:extLst>
          </p:cNvPr>
          <p:cNvSpPr/>
          <p:nvPr/>
        </p:nvSpPr>
        <p:spPr>
          <a:xfrm>
            <a:off x="4252996" y="4069935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C81936-4634-B741-1146-D4A4747F3C01}"/>
              </a:ext>
            </a:extLst>
          </p:cNvPr>
          <p:cNvSpPr/>
          <p:nvPr/>
        </p:nvSpPr>
        <p:spPr>
          <a:xfrm>
            <a:off x="3218852" y="4653222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03B1C5-0CC1-0DA9-D5A6-F59CE8AD8B6C}"/>
              </a:ext>
            </a:extLst>
          </p:cNvPr>
          <p:cNvSpPr/>
          <p:nvPr/>
        </p:nvSpPr>
        <p:spPr>
          <a:xfrm>
            <a:off x="3752915" y="4794534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97E86B9-0C7A-37A1-A97B-37E18E352B96}"/>
              </a:ext>
            </a:extLst>
          </p:cNvPr>
          <p:cNvSpPr/>
          <p:nvPr/>
        </p:nvSpPr>
        <p:spPr>
          <a:xfrm>
            <a:off x="4433304" y="4366415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7A8F814-0CD8-5BD8-1D1E-692BC1664236}"/>
              </a:ext>
            </a:extLst>
          </p:cNvPr>
          <p:cNvSpPr/>
          <p:nvPr/>
        </p:nvSpPr>
        <p:spPr>
          <a:xfrm>
            <a:off x="3183799" y="4863439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24E0F7A-871B-5314-1CF3-0C9B4242B753}"/>
              </a:ext>
            </a:extLst>
          </p:cNvPr>
          <p:cNvSpPr/>
          <p:nvPr/>
        </p:nvSpPr>
        <p:spPr>
          <a:xfrm>
            <a:off x="3771513" y="5049267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76423DE-B498-D4B8-3020-30F73EF77073}"/>
              </a:ext>
            </a:extLst>
          </p:cNvPr>
          <p:cNvSpPr/>
          <p:nvPr/>
        </p:nvSpPr>
        <p:spPr>
          <a:xfrm>
            <a:off x="4548742" y="4607086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loud 82">
            <a:extLst>
              <a:ext uri="{FF2B5EF4-FFF2-40B4-BE49-F238E27FC236}">
                <a16:creationId xmlns:a16="http://schemas.microsoft.com/office/drawing/2014/main" id="{DC7A9212-9968-AA49-ED3A-FC06C64851FB}"/>
              </a:ext>
            </a:extLst>
          </p:cNvPr>
          <p:cNvSpPr/>
          <p:nvPr/>
        </p:nvSpPr>
        <p:spPr>
          <a:xfrm flipV="1">
            <a:off x="8373743" y="3439634"/>
            <a:ext cx="1321776" cy="115760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1861"/>
              <a:gd name="connsiteX1" fmla="*/ 5659 w 43256"/>
              <a:gd name="connsiteY1" fmla="*/ 6766 h 41861"/>
              <a:gd name="connsiteX2" fmla="*/ 14041 w 43256"/>
              <a:gd name="connsiteY2" fmla="*/ 5061 h 41861"/>
              <a:gd name="connsiteX3" fmla="*/ 22492 w 43256"/>
              <a:gd name="connsiteY3" fmla="*/ 3291 h 41861"/>
              <a:gd name="connsiteX4" fmla="*/ 25785 w 43256"/>
              <a:gd name="connsiteY4" fmla="*/ 59 h 41861"/>
              <a:gd name="connsiteX5" fmla="*/ 29869 w 43256"/>
              <a:gd name="connsiteY5" fmla="*/ 2340 h 41861"/>
              <a:gd name="connsiteX6" fmla="*/ 35499 w 43256"/>
              <a:gd name="connsiteY6" fmla="*/ 549 h 41861"/>
              <a:gd name="connsiteX7" fmla="*/ 38354 w 43256"/>
              <a:gd name="connsiteY7" fmla="*/ 5435 h 41861"/>
              <a:gd name="connsiteX8" fmla="*/ 42018 w 43256"/>
              <a:gd name="connsiteY8" fmla="*/ 10177 h 41861"/>
              <a:gd name="connsiteX9" fmla="*/ 41854 w 43256"/>
              <a:gd name="connsiteY9" fmla="*/ 15319 h 41861"/>
              <a:gd name="connsiteX10" fmla="*/ 43052 w 43256"/>
              <a:gd name="connsiteY10" fmla="*/ 23181 h 41861"/>
              <a:gd name="connsiteX11" fmla="*/ 37440 w 43256"/>
              <a:gd name="connsiteY11" fmla="*/ 30063 h 41861"/>
              <a:gd name="connsiteX12" fmla="*/ 35431 w 43256"/>
              <a:gd name="connsiteY12" fmla="*/ 35960 h 41861"/>
              <a:gd name="connsiteX13" fmla="*/ 28591 w 43256"/>
              <a:gd name="connsiteY13" fmla="*/ 36674 h 41861"/>
              <a:gd name="connsiteX14" fmla="*/ 24035 w 43256"/>
              <a:gd name="connsiteY14" fmla="*/ 41312 h 41861"/>
              <a:gd name="connsiteX15" fmla="*/ 16516 w 43256"/>
              <a:gd name="connsiteY15" fmla="*/ 39125 h 41861"/>
              <a:gd name="connsiteX16" fmla="*/ 5840 w 43256"/>
              <a:gd name="connsiteY16" fmla="*/ 35331 h 41861"/>
              <a:gd name="connsiteX17" fmla="*/ 1146 w 43256"/>
              <a:gd name="connsiteY17" fmla="*/ 31109 h 41861"/>
              <a:gd name="connsiteX18" fmla="*/ 2149 w 43256"/>
              <a:gd name="connsiteY18" fmla="*/ 25410 h 41861"/>
              <a:gd name="connsiteX19" fmla="*/ 31 w 43256"/>
              <a:gd name="connsiteY19" fmla="*/ 19563 h 41861"/>
              <a:gd name="connsiteX20" fmla="*/ 3899 w 43256"/>
              <a:gd name="connsiteY20" fmla="*/ 14366 h 41861"/>
              <a:gd name="connsiteX21" fmla="*/ 3936 w 43256"/>
              <a:gd name="connsiteY21" fmla="*/ 14229 h 41861"/>
              <a:gd name="connsiteX0" fmla="*/ 4729 w 43256"/>
              <a:gd name="connsiteY0" fmla="*/ 26036 h 41861"/>
              <a:gd name="connsiteX1" fmla="*/ 2196 w 43256"/>
              <a:gd name="connsiteY1" fmla="*/ 25239 h 41861"/>
              <a:gd name="connsiteX2" fmla="*/ 6964 w 43256"/>
              <a:gd name="connsiteY2" fmla="*/ 34758 h 41861"/>
              <a:gd name="connsiteX3" fmla="*/ 5856 w 43256"/>
              <a:gd name="connsiteY3" fmla="*/ 35139 h 41861"/>
              <a:gd name="connsiteX4" fmla="*/ 16514 w 43256"/>
              <a:gd name="connsiteY4" fmla="*/ 38949 h 41861"/>
              <a:gd name="connsiteX5" fmla="*/ 15846 w 43256"/>
              <a:gd name="connsiteY5" fmla="*/ 37209 h 41861"/>
              <a:gd name="connsiteX6" fmla="*/ 28863 w 43256"/>
              <a:gd name="connsiteY6" fmla="*/ 34610 h 41861"/>
              <a:gd name="connsiteX7" fmla="*/ 28596 w 43256"/>
              <a:gd name="connsiteY7" fmla="*/ 36519 h 41861"/>
              <a:gd name="connsiteX8" fmla="*/ 36683 w 43256"/>
              <a:gd name="connsiteY8" fmla="*/ 27139 h 41861"/>
              <a:gd name="connsiteX9" fmla="*/ 37416 w 43256"/>
              <a:gd name="connsiteY9" fmla="*/ 29949 h 41861"/>
              <a:gd name="connsiteX10" fmla="*/ 41834 w 43256"/>
              <a:gd name="connsiteY10" fmla="*/ 15213 h 41861"/>
              <a:gd name="connsiteX11" fmla="*/ 40386 w 43256"/>
              <a:gd name="connsiteY11" fmla="*/ 17889 h 41861"/>
              <a:gd name="connsiteX12" fmla="*/ 38360 w 43256"/>
              <a:gd name="connsiteY12" fmla="*/ 5285 h 41861"/>
              <a:gd name="connsiteX13" fmla="*/ 38436 w 43256"/>
              <a:gd name="connsiteY13" fmla="*/ 6549 h 41861"/>
              <a:gd name="connsiteX14" fmla="*/ 29114 w 43256"/>
              <a:gd name="connsiteY14" fmla="*/ 3811 h 41861"/>
              <a:gd name="connsiteX15" fmla="*/ 29856 w 43256"/>
              <a:gd name="connsiteY15" fmla="*/ 2199 h 41861"/>
              <a:gd name="connsiteX16" fmla="*/ 22177 w 43256"/>
              <a:gd name="connsiteY16" fmla="*/ 4579 h 41861"/>
              <a:gd name="connsiteX17" fmla="*/ 22536 w 43256"/>
              <a:gd name="connsiteY17" fmla="*/ 3189 h 41861"/>
              <a:gd name="connsiteX18" fmla="*/ 14036 w 43256"/>
              <a:gd name="connsiteY18" fmla="*/ 5051 h 41861"/>
              <a:gd name="connsiteX19" fmla="*/ 15336 w 43256"/>
              <a:gd name="connsiteY19" fmla="*/ 6399 h 41861"/>
              <a:gd name="connsiteX20" fmla="*/ 4163 w 43256"/>
              <a:gd name="connsiteY20" fmla="*/ 15648 h 41861"/>
              <a:gd name="connsiteX21" fmla="*/ 3936 w 43256"/>
              <a:gd name="connsiteY21" fmla="*/ 14229 h 4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1861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367" y="40549"/>
                  <a:pt x="24035" y="41312"/>
                </a:cubicBezTo>
                <a:cubicBezTo>
                  <a:pt x="21287" y="42211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1861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725F9B-1EB8-B92E-474A-6FA2A5DDB3FB}"/>
              </a:ext>
            </a:extLst>
          </p:cNvPr>
          <p:cNvGrpSpPr/>
          <p:nvPr/>
        </p:nvGrpSpPr>
        <p:grpSpPr>
          <a:xfrm>
            <a:off x="7256550" y="5070858"/>
            <a:ext cx="388603" cy="895350"/>
            <a:chOff x="3170682" y="3146298"/>
            <a:chExt cx="511302" cy="117805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8E90A5-8741-4242-D5A6-0E440EF6D1B3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6E5121-0186-00ED-9A95-3D9AA5E3D249}"/>
                </a:ext>
              </a:extLst>
            </p:cNvPr>
            <p:cNvCxnSpPr>
              <a:stCxn id="70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A43B9B-AB76-CA66-3132-FD7C33B2D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ECA9AB1-5AC8-5851-04B7-A7B37D55F06B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946361-08CD-EA20-D709-D7EA0CDED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BBE126-6C55-B6D3-9FF6-0B4382335BF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501EB13-587D-1A35-DDCA-B8006CD58F9A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13366ED-4640-1CB6-AC28-F02DF8D19B6C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EA0E94-8ECF-7156-6D3F-25AB129B1568}"/>
              </a:ext>
            </a:extLst>
          </p:cNvPr>
          <p:cNvGrpSpPr/>
          <p:nvPr/>
        </p:nvGrpSpPr>
        <p:grpSpPr>
          <a:xfrm>
            <a:off x="7872714" y="5185543"/>
            <a:ext cx="388603" cy="895350"/>
            <a:chOff x="3170682" y="3146298"/>
            <a:chExt cx="511302" cy="1178052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3BF4C05-0F7C-EA6E-2154-02CA9FC05688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D09067-9056-20D2-BCD2-14CEF74DF537}"/>
                </a:ext>
              </a:extLst>
            </p:cNvPr>
            <p:cNvCxnSpPr>
              <a:stCxn id="79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EAD7F3-884A-FD94-0A27-848CE1859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C085C51-FB03-E3EA-3CE4-48BF9C12E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B1910F6-4F85-9916-3EC6-B6F7CE672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F912D-C296-B8DF-3D62-CC5B279C271F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FC532A0-3C3E-0F3C-184E-6EDB75836940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80BBC05-4C4A-5B72-8F4D-BD561708053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82DD627-8542-C910-C17F-5C479216A271}"/>
              </a:ext>
            </a:extLst>
          </p:cNvPr>
          <p:cNvGrpSpPr/>
          <p:nvPr/>
        </p:nvGrpSpPr>
        <p:grpSpPr>
          <a:xfrm>
            <a:off x="8513626" y="5429855"/>
            <a:ext cx="388603" cy="895350"/>
            <a:chOff x="3170682" y="3146298"/>
            <a:chExt cx="511302" cy="117805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682AD82-82A7-8D09-6B33-368C32363376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5BE7A5-2D3E-C8B1-7318-8BF2E0D4A606}"/>
                </a:ext>
              </a:extLst>
            </p:cNvPr>
            <p:cNvCxnSpPr>
              <a:stCxn id="88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53A9025-E5D5-3807-1669-8E5CE165E0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7F9781-AB3E-1DBE-1836-0B0F04C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C43CBAB-8D6A-7CBC-84C4-541F4A2B8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9BCB108-FCC6-CCE2-0DDD-6CA97AA0CE8A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07E79A5-BF4B-06BC-AB62-2AF1CA02F664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D5BEA5-FB61-FD42-A8D1-35C356109919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B184A3-8C66-072E-7FC0-46DCCD1F0201}"/>
              </a:ext>
            </a:extLst>
          </p:cNvPr>
          <p:cNvGrpSpPr/>
          <p:nvPr/>
        </p:nvGrpSpPr>
        <p:grpSpPr>
          <a:xfrm>
            <a:off x="9367146" y="4961670"/>
            <a:ext cx="388603" cy="895350"/>
            <a:chOff x="3170682" y="3146298"/>
            <a:chExt cx="511302" cy="117805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1214EBD-270B-8E27-D8F3-4F8A8A9777AA}"/>
                </a:ext>
              </a:extLst>
            </p:cNvPr>
            <p:cNvSpPr/>
            <p:nvPr/>
          </p:nvSpPr>
          <p:spPr>
            <a:xfrm>
              <a:off x="3249168" y="3146298"/>
              <a:ext cx="353568" cy="3535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3475D80-BC2C-9905-BCAF-6B9A09B12A2A}"/>
                </a:ext>
              </a:extLst>
            </p:cNvPr>
            <p:cNvCxnSpPr>
              <a:stCxn id="97" idx="4"/>
            </p:cNvCxnSpPr>
            <p:nvPr/>
          </p:nvCxnSpPr>
          <p:spPr>
            <a:xfrm flipH="1">
              <a:off x="3413760" y="3499866"/>
              <a:ext cx="12192" cy="429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CC691E4-4514-804C-F548-C5D24F63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682" y="3613263"/>
              <a:ext cx="255270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A6B9F9-CCE5-F0AA-9B15-FEAB4C48102E}"/>
                </a:ext>
              </a:extLst>
            </p:cNvPr>
            <p:cNvCxnSpPr>
              <a:cxnSpLocks/>
            </p:cNvCxnSpPr>
            <p:nvPr/>
          </p:nvCxnSpPr>
          <p:spPr>
            <a:xfrm>
              <a:off x="3425952" y="3613263"/>
              <a:ext cx="256032" cy="168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69AA006-4BCD-1E2C-9140-A5AC9BFFE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0253" y="3929634"/>
              <a:ext cx="183507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2D70E1F-F45E-F7A4-67BB-EBF2B48908AC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60" y="3929634"/>
              <a:ext cx="152400" cy="3947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0894874-32B2-568B-2D3B-64E6CC2AD56F}"/>
                </a:ext>
              </a:extLst>
            </p:cNvPr>
            <p:cNvSpPr/>
            <p:nvPr/>
          </p:nvSpPr>
          <p:spPr>
            <a:xfrm>
              <a:off x="3330234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619F31-1DB9-3BD5-E268-1C2BDACD068B}"/>
                </a:ext>
              </a:extLst>
            </p:cNvPr>
            <p:cNvSpPr/>
            <p:nvPr/>
          </p:nvSpPr>
          <p:spPr>
            <a:xfrm>
              <a:off x="3485928" y="3259749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2804A1-FC63-CEB2-D0B2-9211E16132B2}"/>
                </a:ext>
              </a:extLst>
            </p:cNvPr>
            <p:cNvSpPr/>
            <p:nvPr/>
          </p:nvSpPr>
          <p:spPr>
            <a:xfrm rot="21414188">
              <a:off x="3343272" y="3368342"/>
              <a:ext cx="158116" cy="45719"/>
            </a:xfrm>
            <a:custGeom>
              <a:avLst/>
              <a:gdLst>
                <a:gd name="connsiteX0" fmla="*/ 0 w 158115"/>
                <a:gd name="connsiteY0" fmla="*/ 0 h 45858"/>
                <a:gd name="connsiteX1" fmla="*/ 78105 w 158115"/>
                <a:gd name="connsiteY1" fmla="*/ 45720 h 45858"/>
                <a:gd name="connsiteX2" fmla="*/ 158115 w 158115"/>
                <a:gd name="connsiteY2" fmla="*/ 11430 h 4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45858">
                  <a:moveTo>
                    <a:pt x="0" y="0"/>
                  </a:moveTo>
                  <a:cubicBezTo>
                    <a:pt x="25876" y="21907"/>
                    <a:pt x="51753" y="43815"/>
                    <a:pt x="78105" y="45720"/>
                  </a:cubicBezTo>
                  <a:cubicBezTo>
                    <a:pt x="104457" y="47625"/>
                    <a:pt x="131286" y="29527"/>
                    <a:pt x="158115" y="114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487951-7503-6E4B-6FDA-CE4F01C67660}"/>
              </a:ext>
            </a:extLst>
          </p:cNvPr>
          <p:cNvSpPr/>
          <p:nvPr/>
        </p:nvSpPr>
        <p:spPr>
          <a:xfrm>
            <a:off x="8714850" y="3689075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8E4D9FD-E002-9D48-8C89-0B229F9886E1}"/>
              </a:ext>
            </a:extLst>
          </p:cNvPr>
          <p:cNvSpPr/>
          <p:nvPr/>
        </p:nvSpPr>
        <p:spPr>
          <a:xfrm>
            <a:off x="8714850" y="4125694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1C145E-63A2-4509-E62A-927123406701}"/>
              </a:ext>
            </a:extLst>
          </p:cNvPr>
          <p:cNvSpPr/>
          <p:nvPr/>
        </p:nvSpPr>
        <p:spPr>
          <a:xfrm>
            <a:off x="9170248" y="3689075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7DE39A3-C0F9-CCE7-75E4-20AEF34BD61A}"/>
              </a:ext>
            </a:extLst>
          </p:cNvPr>
          <p:cNvCxnSpPr>
            <a:stCxn id="106" idx="3"/>
            <a:endCxn id="108" idx="1"/>
          </p:cNvCxnSpPr>
          <p:nvPr/>
        </p:nvCxnSpPr>
        <p:spPr>
          <a:xfrm>
            <a:off x="8946819" y="3810113"/>
            <a:ext cx="223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B3FF369-2CD2-F72D-FABF-B06F90B91B7C}"/>
              </a:ext>
            </a:extLst>
          </p:cNvPr>
          <p:cNvCxnSpPr>
            <a:cxnSpLocks/>
          </p:cNvCxnSpPr>
          <p:nvPr/>
        </p:nvCxnSpPr>
        <p:spPr>
          <a:xfrm>
            <a:off x="8714850" y="3765512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5C45AAF-04E8-9D07-73F3-B40E96045859}"/>
              </a:ext>
            </a:extLst>
          </p:cNvPr>
          <p:cNvCxnSpPr>
            <a:cxnSpLocks/>
          </p:cNvCxnSpPr>
          <p:nvPr/>
        </p:nvCxnSpPr>
        <p:spPr>
          <a:xfrm>
            <a:off x="9170248" y="3765512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DEF0DC0-0B79-A77B-E0AB-2B769C5E105B}"/>
              </a:ext>
            </a:extLst>
          </p:cNvPr>
          <p:cNvCxnSpPr>
            <a:cxnSpLocks/>
          </p:cNvCxnSpPr>
          <p:nvPr/>
        </p:nvCxnSpPr>
        <p:spPr>
          <a:xfrm>
            <a:off x="8714850" y="4204478"/>
            <a:ext cx="2319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BFDCED75-460F-5FDC-C453-92DA7AFB373F}"/>
              </a:ext>
            </a:extLst>
          </p:cNvPr>
          <p:cNvSpPr/>
          <p:nvPr/>
        </p:nvSpPr>
        <p:spPr>
          <a:xfrm>
            <a:off x="7154054" y="4328969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A2307BA-CA4D-B088-2D61-FDEC0AD293C1}"/>
              </a:ext>
            </a:extLst>
          </p:cNvPr>
          <p:cNvSpPr/>
          <p:nvPr/>
        </p:nvSpPr>
        <p:spPr>
          <a:xfrm>
            <a:off x="7281856" y="4674522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7E057AE-A59E-2100-EF89-95EC9A445CBF}"/>
              </a:ext>
            </a:extLst>
          </p:cNvPr>
          <p:cNvSpPr/>
          <p:nvPr/>
        </p:nvSpPr>
        <p:spPr>
          <a:xfrm>
            <a:off x="7341921" y="4891592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DBDD4A1-CB8A-5A9E-B01B-CF60C81C74F7}"/>
              </a:ext>
            </a:extLst>
          </p:cNvPr>
          <p:cNvSpPr/>
          <p:nvPr/>
        </p:nvSpPr>
        <p:spPr>
          <a:xfrm>
            <a:off x="7865990" y="4528096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72E2053-0A9A-BEA0-2AF5-4B7820E7C935}"/>
              </a:ext>
            </a:extLst>
          </p:cNvPr>
          <p:cNvSpPr/>
          <p:nvPr/>
        </p:nvSpPr>
        <p:spPr>
          <a:xfrm>
            <a:off x="8566637" y="4619980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E2934D1-13F9-CDEC-EDD8-83551360969A}"/>
              </a:ext>
            </a:extLst>
          </p:cNvPr>
          <p:cNvSpPr/>
          <p:nvPr/>
        </p:nvSpPr>
        <p:spPr>
          <a:xfrm>
            <a:off x="9964972" y="4453358"/>
            <a:ext cx="221092" cy="2210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BF088C-F103-DAE8-000B-8F8C629DF8A2}"/>
              </a:ext>
            </a:extLst>
          </p:cNvPr>
          <p:cNvSpPr/>
          <p:nvPr/>
        </p:nvSpPr>
        <p:spPr>
          <a:xfrm>
            <a:off x="7950778" y="4821500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33026A-DBC1-DD7F-3213-F43EE173D64C}"/>
              </a:ext>
            </a:extLst>
          </p:cNvPr>
          <p:cNvSpPr/>
          <p:nvPr/>
        </p:nvSpPr>
        <p:spPr>
          <a:xfrm>
            <a:off x="8645973" y="4974885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A7DC6E0-9FA6-5564-9A85-740DA81A5090}"/>
              </a:ext>
            </a:extLst>
          </p:cNvPr>
          <p:cNvSpPr/>
          <p:nvPr/>
        </p:nvSpPr>
        <p:spPr>
          <a:xfrm>
            <a:off x="9836875" y="4665064"/>
            <a:ext cx="128097" cy="1280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955278F-4627-7ABC-E1C0-3428523F7A0F}"/>
              </a:ext>
            </a:extLst>
          </p:cNvPr>
          <p:cNvSpPr/>
          <p:nvPr/>
        </p:nvSpPr>
        <p:spPr>
          <a:xfrm>
            <a:off x="8009901" y="5013595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30087DC-FA26-3E81-1FA5-3298FEC7F89C}"/>
              </a:ext>
            </a:extLst>
          </p:cNvPr>
          <p:cNvSpPr/>
          <p:nvPr/>
        </p:nvSpPr>
        <p:spPr>
          <a:xfrm>
            <a:off x="8664571" y="5229618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CCFD51B-B20B-53D0-7AB7-25DAFF0BC00D}"/>
              </a:ext>
            </a:extLst>
          </p:cNvPr>
          <p:cNvSpPr/>
          <p:nvPr/>
        </p:nvSpPr>
        <p:spPr>
          <a:xfrm>
            <a:off x="9678380" y="4800054"/>
            <a:ext cx="77181" cy="7718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loud 82">
            <a:extLst>
              <a:ext uri="{FF2B5EF4-FFF2-40B4-BE49-F238E27FC236}">
                <a16:creationId xmlns:a16="http://schemas.microsoft.com/office/drawing/2014/main" id="{E122F0B7-5BAC-6B29-D6D7-9B36BAF71E37}"/>
              </a:ext>
            </a:extLst>
          </p:cNvPr>
          <p:cNvSpPr/>
          <p:nvPr/>
        </p:nvSpPr>
        <p:spPr>
          <a:xfrm>
            <a:off x="6428599" y="3182029"/>
            <a:ext cx="1440071" cy="110382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6057DEC-EA43-C6E5-098F-A02427FA8376}"/>
              </a:ext>
            </a:extLst>
          </p:cNvPr>
          <p:cNvSpPr/>
          <p:nvPr/>
        </p:nvSpPr>
        <p:spPr>
          <a:xfrm>
            <a:off x="9164329" y="4116310"/>
            <a:ext cx="231969" cy="2420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E429796-DBF1-9B8B-AC05-56A65227BA39}"/>
              </a:ext>
            </a:extLst>
          </p:cNvPr>
          <p:cNvCxnSpPr>
            <a:cxnSpLocks/>
          </p:cNvCxnSpPr>
          <p:nvPr/>
        </p:nvCxnSpPr>
        <p:spPr>
          <a:xfrm>
            <a:off x="9164329" y="4195094"/>
            <a:ext cx="231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AA6C053-86B5-0832-0FB8-FF9BFCA5657B}"/>
              </a:ext>
            </a:extLst>
          </p:cNvPr>
          <p:cNvCxnSpPr>
            <a:cxnSpLocks/>
            <a:stCxn id="106" idx="3"/>
            <a:endCxn id="126" idx="1"/>
          </p:cNvCxnSpPr>
          <p:nvPr/>
        </p:nvCxnSpPr>
        <p:spPr>
          <a:xfrm>
            <a:off x="8946819" y="3810112"/>
            <a:ext cx="217510" cy="42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6C63F88-49E3-1BBC-3CE7-D8B6AF8617E3}"/>
              </a:ext>
            </a:extLst>
          </p:cNvPr>
          <p:cNvCxnSpPr>
            <a:cxnSpLocks/>
            <a:stCxn id="108" idx="1"/>
            <a:endCxn id="107" idx="3"/>
          </p:cNvCxnSpPr>
          <p:nvPr/>
        </p:nvCxnSpPr>
        <p:spPr>
          <a:xfrm flipH="1">
            <a:off x="8946819" y="3810112"/>
            <a:ext cx="223429" cy="436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B88D36B-C68C-83C3-6658-8E0BA94B391E}"/>
              </a:ext>
            </a:extLst>
          </p:cNvPr>
          <p:cNvCxnSpPr>
            <a:cxnSpLocks/>
            <a:stCxn id="126" idx="0"/>
            <a:endCxn id="108" idx="2"/>
          </p:cNvCxnSpPr>
          <p:nvPr/>
        </p:nvCxnSpPr>
        <p:spPr>
          <a:xfrm flipV="1">
            <a:off x="9280314" y="3931149"/>
            <a:ext cx="5919" cy="185161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248946F-D41E-3BCE-BEC0-81823427AEC4}"/>
              </a:ext>
            </a:extLst>
          </p:cNvPr>
          <p:cNvCxnSpPr>
            <a:cxnSpLocks/>
          </p:cNvCxnSpPr>
          <p:nvPr/>
        </p:nvCxnSpPr>
        <p:spPr>
          <a:xfrm>
            <a:off x="7378414" y="5265936"/>
            <a:ext cx="137160" cy="182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7BBFF0C6-97EA-3383-9185-1295290C48EC}"/>
              </a:ext>
            </a:extLst>
          </p:cNvPr>
          <p:cNvSpPr/>
          <p:nvPr/>
        </p:nvSpPr>
        <p:spPr>
          <a:xfrm>
            <a:off x="8028637" y="5342832"/>
            <a:ext cx="77181" cy="771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22D0AFD-3527-F1C0-61A1-5A0E462B6534}"/>
              </a:ext>
            </a:extLst>
          </p:cNvPr>
          <p:cNvSpPr/>
          <p:nvPr/>
        </p:nvSpPr>
        <p:spPr>
          <a:xfrm>
            <a:off x="8640347" y="5605081"/>
            <a:ext cx="135255" cy="44051"/>
          </a:xfrm>
          <a:custGeom>
            <a:avLst/>
            <a:gdLst>
              <a:gd name="connsiteX0" fmla="*/ 0 w 135255"/>
              <a:gd name="connsiteY0" fmla="*/ 5918 h 44051"/>
              <a:gd name="connsiteX1" fmla="*/ 40005 w 135255"/>
              <a:gd name="connsiteY1" fmla="*/ 44018 h 44051"/>
              <a:gd name="connsiteX2" fmla="*/ 95250 w 135255"/>
              <a:gd name="connsiteY2" fmla="*/ 203 h 44051"/>
              <a:gd name="connsiteX3" fmla="*/ 135255 w 135255"/>
              <a:gd name="connsiteY3" fmla="*/ 30683 h 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" h="44051">
                <a:moveTo>
                  <a:pt x="0" y="5918"/>
                </a:moveTo>
                <a:cubicBezTo>
                  <a:pt x="12065" y="25444"/>
                  <a:pt x="24130" y="44970"/>
                  <a:pt x="40005" y="44018"/>
                </a:cubicBezTo>
                <a:cubicBezTo>
                  <a:pt x="55880" y="43066"/>
                  <a:pt x="79375" y="2425"/>
                  <a:pt x="95250" y="203"/>
                </a:cubicBezTo>
                <a:cubicBezTo>
                  <a:pt x="111125" y="-2019"/>
                  <a:pt x="123190" y="14332"/>
                  <a:pt x="135255" y="3068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265613B-FC82-27DD-B9F8-10843F02BC30}"/>
              </a:ext>
            </a:extLst>
          </p:cNvPr>
          <p:cNvSpPr/>
          <p:nvPr/>
        </p:nvSpPr>
        <p:spPr>
          <a:xfrm rot="15008186">
            <a:off x="9571709" y="5151917"/>
            <a:ext cx="45719" cy="46031"/>
          </a:xfrm>
          <a:custGeom>
            <a:avLst/>
            <a:gdLst>
              <a:gd name="connsiteX0" fmla="*/ 0 w 53830"/>
              <a:gd name="connsiteY0" fmla="*/ 10743 h 24232"/>
              <a:gd name="connsiteX1" fmla="*/ 49530 w 53830"/>
              <a:gd name="connsiteY1" fmla="*/ 24078 h 24232"/>
              <a:gd name="connsiteX2" fmla="*/ 49530 w 53830"/>
              <a:gd name="connsiteY2" fmla="*/ 1218 h 24232"/>
              <a:gd name="connsiteX3" fmla="*/ 0 w 53830"/>
              <a:gd name="connsiteY3" fmla="*/ 10743 h 2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0" h="24232">
                <a:moveTo>
                  <a:pt x="0" y="10743"/>
                </a:moveTo>
                <a:cubicBezTo>
                  <a:pt x="0" y="14553"/>
                  <a:pt x="41275" y="25666"/>
                  <a:pt x="49530" y="24078"/>
                </a:cubicBezTo>
                <a:cubicBezTo>
                  <a:pt x="57785" y="22491"/>
                  <a:pt x="52070" y="5980"/>
                  <a:pt x="49530" y="1218"/>
                </a:cubicBezTo>
                <a:cubicBezTo>
                  <a:pt x="46990" y="-3545"/>
                  <a:pt x="0" y="6933"/>
                  <a:pt x="0" y="1074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Or 134">
            <a:extLst>
              <a:ext uri="{FF2B5EF4-FFF2-40B4-BE49-F238E27FC236}">
                <a16:creationId xmlns:a16="http://schemas.microsoft.com/office/drawing/2014/main" id="{70F47C33-921E-0711-7427-A3D6A28119FE}"/>
              </a:ext>
            </a:extLst>
          </p:cNvPr>
          <p:cNvSpPr/>
          <p:nvPr/>
        </p:nvSpPr>
        <p:spPr>
          <a:xfrm>
            <a:off x="7080698" y="3538286"/>
            <a:ext cx="141684" cy="141684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ard 135">
            <a:extLst>
              <a:ext uri="{FF2B5EF4-FFF2-40B4-BE49-F238E27FC236}">
                <a16:creationId xmlns:a16="http://schemas.microsoft.com/office/drawing/2014/main" id="{B168ADA5-42A7-774C-1205-E2878CA36814}"/>
              </a:ext>
            </a:extLst>
          </p:cNvPr>
          <p:cNvSpPr/>
          <p:nvPr/>
        </p:nvSpPr>
        <p:spPr>
          <a:xfrm>
            <a:off x="6593904" y="3593849"/>
            <a:ext cx="330635" cy="222193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 descr="A picture containing food, sitting, table, cake&#10;&#10;Description automatically generated">
            <a:extLst>
              <a:ext uri="{FF2B5EF4-FFF2-40B4-BE49-F238E27FC236}">
                <a16:creationId xmlns:a16="http://schemas.microsoft.com/office/drawing/2014/main" id="{FA23C516-F791-2081-48C0-FD4E44A16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61983" y="3426644"/>
            <a:ext cx="766936" cy="766936"/>
          </a:xfrm>
          <a:prstGeom prst="rect">
            <a:avLst/>
          </a:prstGeom>
        </p:spPr>
      </p:pic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2F69ECF-B865-5B47-6099-85480F1C2FDF}"/>
              </a:ext>
            </a:extLst>
          </p:cNvPr>
          <p:cNvCxnSpPr>
            <a:stCxn id="136" idx="3"/>
            <a:endCxn id="135" idx="2"/>
          </p:cNvCxnSpPr>
          <p:nvPr/>
        </p:nvCxnSpPr>
        <p:spPr>
          <a:xfrm flipV="1">
            <a:off x="6924539" y="3609128"/>
            <a:ext cx="156159" cy="9581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lowchart: Manual Input 138">
            <a:extLst>
              <a:ext uri="{FF2B5EF4-FFF2-40B4-BE49-F238E27FC236}">
                <a16:creationId xmlns:a16="http://schemas.microsoft.com/office/drawing/2014/main" id="{15B64BD0-4CB9-4C70-8873-A8386248AB80}"/>
              </a:ext>
            </a:extLst>
          </p:cNvPr>
          <p:cNvSpPr/>
          <p:nvPr/>
        </p:nvSpPr>
        <p:spPr>
          <a:xfrm>
            <a:off x="7329458" y="3368783"/>
            <a:ext cx="319085" cy="191445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1D596348-084F-BBA0-59C3-1EAE59510F4C}"/>
              </a:ext>
            </a:extLst>
          </p:cNvPr>
          <p:cNvCxnSpPr>
            <a:cxnSpLocks/>
            <a:stCxn id="135" idx="6"/>
            <a:endCxn id="139" idx="1"/>
          </p:cNvCxnSpPr>
          <p:nvPr/>
        </p:nvCxnSpPr>
        <p:spPr>
          <a:xfrm flipV="1">
            <a:off x="7222382" y="3464506"/>
            <a:ext cx="107076" cy="1446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owchart: Internal Storage 140">
            <a:extLst>
              <a:ext uri="{FF2B5EF4-FFF2-40B4-BE49-F238E27FC236}">
                <a16:creationId xmlns:a16="http://schemas.microsoft.com/office/drawing/2014/main" id="{73C4F34E-A985-4317-3CF5-B7E479B2EA57}"/>
              </a:ext>
            </a:extLst>
          </p:cNvPr>
          <p:cNvSpPr/>
          <p:nvPr/>
        </p:nvSpPr>
        <p:spPr>
          <a:xfrm>
            <a:off x="7079409" y="3849574"/>
            <a:ext cx="259861" cy="259861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47C361A-01D2-9428-45D6-596B03EAE485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>
            <a:off x="8830835" y="3931149"/>
            <a:ext cx="0" cy="19454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loud 82">
            <a:extLst>
              <a:ext uri="{FF2B5EF4-FFF2-40B4-BE49-F238E27FC236}">
                <a16:creationId xmlns:a16="http://schemas.microsoft.com/office/drawing/2014/main" id="{153B4BDD-2C50-60D2-642B-AD7870949E2A}"/>
              </a:ext>
            </a:extLst>
          </p:cNvPr>
          <p:cNvSpPr/>
          <p:nvPr/>
        </p:nvSpPr>
        <p:spPr>
          <a:xfrm>
            <a:off x="7545954" y="3473601"/>
            <a:ext cx="1116764" cy="984734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83 w 43256"/>
              <a:gd name="connsiteY8" fmla="*/ 27139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83" y="27139"/>
                </a:moveTo>
                <a:cubicBezTo>
                  <a:pt x="37314" y="29660"/>
                  <a:pt x="36747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FC67668-7554-1248-4B2A-17054C1624BB}"/>
              </a:ext>
            </a:extLst>
          </p:cNvPr>
          <p:cNvSpPr/>
          <p:nvPr/>
        </p:nvSpPr>
        <p:spPr>
          <a:xfrm>
            <a:off x="8045025" y="3992764"/>
            <a:ext cx="256525" cy="2565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D591E482-64C7-933A-B84B-6FE40F56ADE3}"/>
              </a:ext>
            </a:extLst>
          </p:cNvPr>
          <p:cNvSpPr/>
          <p:nvPr/>
        </p:nvSpPr>
        <p:spPr>
          <a:xfrm>
            <a:off x="7764756" y="3732644"/>
            <a:ext cx="272031" cy="23451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4B44BDE-B5FD-520F-6C39-96228182B068}"/>
              </a:ext>
            </a:extLst>
          </p:cNvPr>
          <p:cNvSpPr/>
          <p:nvPr/>
        </p:nvSpPr>
        <p:spPr>
          <a:xfrm>
            <a:off x="8190294" y="3651933"/>
            <a:ext cx="241572" cy="2415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312CE76E-D681-751C-949B-5B16B32B4832}"/>
              </a:ext>
            </a:extLst>
          </p:cNvPr>
          <p:cNvCxnSpPr>
            <a:cxnSpLocks/>
            <a:stCxn id="136" idx="3"/>
            <a:endCxn id="141" idx="1"/>
          </p:cNvCxnSpPr>
          <p:nvPr/>
        </p:nvCxnSpPr>
        <p:spPr>
          <a:xfrm>
            <a:off x="6924539" y="3704946"/>
            <a:ext cx="154870" cy="27455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0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B3E2-ECD2-3B16-CCFD-675C3916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1D72-D7F9-5EF7-B38A-4FE67DB9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[Fred Brooks]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5DAE-1D13-E24E-44EC-011AA20F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clean, elegant programming product must present to each of its users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coherent mental 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of the application, of strategies for doing the application, and of the user-interface tactics to be used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Conceptual Integrity </a:t>
            </a:r>
            <a:r>
              <a:rPr lang="en-US" dirty="0"/>
              <a:t>is the most important consideration in system design. It is better to have a system omit certain anomalous features and improvements, but to reflect one set of design ideas, than to have one that contains many good but independent and uncoordinated ideas.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AE82-AB87-F636-56F8-81A510FD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5C44-C129-6CC6-C915-CA569DBF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F23E-ECF4-0083-D8D7-50856C00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Architecture? [Ralph Johnson]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5E95-58F7-B28B-839F-21FDF85C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most successful software projects, the expert developers working on that project have a </a:t>
            </a:r>
            <a:r>
              <a:rPr lang="en-US" b="1" dirty="0"/>
              <a:t>shared understanding</a:t>
            </a:r>
            <a:r>
              <a:rPr lang="en-US" dirty="0"/>
              <a:t> of the system design. This shared understanding is called ‘architecture.’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architecture is a social construct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Whether something is part of the architecture is entirely based on whether the developers think it is important.</a:t>
            </a:r>
            <a:br>
              <a:rPr lang="en-US" dirty="0"/>
            </a:b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Architecture is about the important stuff. Whatever that is.</a:t>
            </a:r>
            <a:endParaRPr lang="en-US" sz="21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3E21A-6BE7-8754-33DF-6077C614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087A0-8E33-4AD2-B40F-AC5841A95A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147284</TotalTime>
  <Words>2845</Words>
  <Application>Microsoft Office PowerPoint</Application>
  <PresentationFormat>Widescreen</PresentationFormat>
  <Paragraphs>732</Paragraphs>
  <Slides>42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Amasis MT Pro Black</vt:lpstr>
      <vt:lpstr>Aptos</vt:lpstr>
      <vt:lpstr>Aptos Narrow</vt:lpstr>
      <vt:lpstr>Arial</vt:lpstr>
      <vt:lpstr>Cambria Math</vt:lpstr>
      <vt:lpstr>Comic Sans MS</vt:lpstr>
      <vt:lpstr>Dreaming Outloud Pro</vt:lpstr>
      <vt:lpstr>Impact</vt:lpstr>
      <vt:lpstr>Open Sans</vt:lpstr>
      <vt:lpstr>Wingdings</vt:lpstr>
      <vt:lpstr>Office Theme</vt:lpstr>
      <vt:lpstr>Escaping Architecture Ivory Tower with Architecture Pattern Catalog</vt:lpstr>
      <vt:lpstr>What Is Architecture?</vt:lpstr>
      <vt:lpstr>What Is Architecture? [Wikipedia]</vt:lpstr>
      <vt:lpstr>What Is Architecture? [Martin Fowler]</vt:lpstr>
      <vt:lpstr>What Is Architecture? [Grady Booch]</vt:lpstr>
      <vt:lpstr>What They Say About Models</vt:lpstr>
      <vt:lpstr>“…a set of interlocking models…”</vt:lpstr>
      <vt:lpstr>What Is Architecture? [Fred Brooks]</vt:lpstr>
      <vt:lpstr>What Is Architecture? [Ralph Johnson]</vt:lpstr>
      <vt:lpstr>So, What Is Architecture?</vt:lpstr>
      <vt:lpstr>What Is Architect?</vt:lpstr>
      <vt:lpstr>Why Is Architect?</vt:lpstr>
      <vt:lpstr>Where Is Architect?</vt:lpstr>
      <vt:lpstr>Benefits of Shared Understanding</vt:lpstr>
      <vt:lpstr>How to Capture Shared Understanding</vt:lpstr>
      <vt:lpstr>Standards</vt:lpstr>
      <vt:lpstr>Biases – Standards Refined</vt:lpstr>
      <vt:lpstr>Problems With Standards and Biases</vt:lpstr>
      <vt:lpstr>Solution?</vt:lpstr>
      <vt:lpstr>What Are Patterns?</vt:lpstr>
      <vt:lpstr>Why Do Patterns Make Sense?</vt:lpstr>
      <vt:lpstr>Pattern Examples</vt:lpstr>
      <vt:lpstr>Pattern Description Template</vt:lpstr>
      <vt:lpstr>Pattern Description Example</vt:lpstr>
      <vt:lpstr>Pattern Misuse</vt:lpstr>
      <vt:lpstr>Where Do Patterns Come From?</vt:lpstr>
      <vt:lpstr>Pattern Catalog Examples</vt:lpstr>
      <vt:lpstr>Use Case: Stock Trading Accounting</vt:lpstr>
      <vt:lpstr>Disclaimer</vt:lpstr>
      <vt:lpstr>Stock Trading Scenario</vt:lpstr>
      <vt:lpstr>Why FIFO Matters</vt:lpstr>
      <vt:lpstr>Why FIFO Matters</vt:lpstr>
      <vt:lpstr>Why FIFO Matters</vt:lpstr>
      <vt:lpstr>Requirements</vt:lpstr>
      <vt:lpstr>Requirements: Context</vt:lpstr>
      <vt:lpstr>From Requirements to Patterns</vt:lpstr>
      <vt:lpstr>From Requirements to Patterns</vt:lpstr>
      <vt:lpstr>From Patterns to Implementation</vt:lpstr>
      <vt:lpstr>What Now?</vt:lpstr>
      <vt:lpstr>Appendix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Zakharov</dc:creator>
  <cp:lastModifiedBy>Vladimir Zakharov</cp:lastModifiedBy>
  <cp:revision>121</cp:revision>
  <dcterms:created xsi:type="dcterms:W3CDTF">2024-05-20T21:45:38Z</dcterms:created>
  <dcterms:modified xsi:type="dcterms:W3CDTF">2025-09-26T03:48:00Z</dcterms:modified>
</cp:coreProperties>
</file>